
<file path=[Content_Types].xml><?xml version="1.0" encoding="utf-8"?>
<Types xmlns="http://schemas.openxmlformats.org/package/2006/content-types">
  <Default Extension="Default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6"/>
  </p:notesMasterIdLst>
  <p:sldIdLst>
    <p:sldId id="258" r:id="rId5"/>
    <p:sldId id="257" r:id="rId6"/>
    <p:sldId id="259" r:id="rId7"/>
    <p:sldId id="261" r:id="rId8"/>
    <p:sldId id="263" r:id="rId9"/>
    <p:sldId id="266" r:id="rId10"/>
    <p:sldId id="267" r:id="rId11"/>
    <p:sldId id="268" r:id="rId12"/>
    <p:sldId id="270" r:id="rId13"/>
    <p:sldId id="271" r:id="rId14"/>
    <p:sldId id="269" r:id="rId15"/>
    <p:sldId id="272" r:id="rId16"/>
    <p:sldId id="273" r:id="rId17"/>
    <p:sldId id="277" r:id="rId18"/>
    <p:sldId id="281" r:id="rId19"/>
    <p:sldId id="287" r:id="rId20"/>
    <p:sldId id="286" r:id="rId21"/>
    <p:sldId id="284" r:id="rId22"/>
    <p:sldId id="285" r:id="rId23"/>
    <p:sldId id="276" r:id="rId24"/>
    <p:sldId id="282" r:id="rId25"/>
    <p:sldId id="283" r:id="rId26"/>
    <p:sldId id="278" r:id="rId27"/>
    <p:sldId id="274" r:id="rId28"/>
    <p:sldId id="288" r:id="rId29"/>
    <p:sldId id="275" r:id="rId30"/>
    <p:sldId id="290" r:id="rId31"/>
    <p:sldId id="279" r:id="rId32"/>
    <p:sldId id="280" r:id="rId33"/>
    <p:sldId id="291" r:id="rId34"/>
    <p:sldId id="293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158E7-C40A-4C26-A620-601E6537ACF5}" v="128" dt="2025-07-08T01:04:20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310" autoAdjust="0"/>
  </p:normalViewPr>
  <p:slideViewPr>
    <p:cSldViewPr snapToGrid="0">
      <p:cViewPr varScale="1">
        <p:scale>
          <a:sx n="104" d="100"/>
          <a:sy n="104" d="100"/>
        </p:scale>
        <p:origin x="9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CD67-50A2-424A-BFA4-11ECE9C9A8B0}" type="datetimeFigureOut">
              <a:rPr lang="it-IT" smtClean="0"/>
              <a:t>12/07/2025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7FBD2-E66E-4A26-9A92-7F216A3887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38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</a:t>
            </a:r>
            <a:r>
              <a:rPr lang="it-IT" dirty="0" err="1"/>
              <a:t>sosteniblità</a:t>
            </a:r>
            <a:r>
              <a:rPr lang="it-IT" dirty="0"/>
              <a:t> riguarda anche l'AI in generale; tra gli strumenti di AI che utilizziamo tutti quotidianamente ci sono i </a:t>
            </a:r>
            <a:r>
              <a:rPr lang="it-IT" dirty="0" err="1"/>
              <a:t>RecSys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7FBD2-E66E-4A26-9A92-7F216A3887F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032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è importante considerare anche la sostenibilità ambientale, per garantire che le risorse impiegate dai modelli non abbiano un impatto eccessivo sull’ambiente.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7FBD2-E66E-4A26-9A92-7F216A3887F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48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7FBD2-E66E-4A26-9A92-7F216A3887F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245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7FBD2-E66E-4A26-9A92-7F216A3887F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90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𝑭𝒂𝒊𝒓𝒏𝒆𝒔𝒔</m:t>
                          </m:r>
                        </m:e>
                        <m:sub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it-IT" b="1" i="1"/>
                                <m:t>unfairness</m:t>
                              </m:r>
                            </m:e>
                            <m:sub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it-IT" b="1" i="1"/>
                            <m:t>−</m:t>
                          </m:r>
                          <m:r>
                            <m:rPr>
                              <m:nor/>
                            </m:rPr>
                            <a:rPr lang="it-IT" b="1" i="1" smtClean="0"/>
                            <m:t> </m:t>
                          </m:r>
                          <m:r>
                            <m:rPr>
                              <m:nor/>
                            </m:rPr>
                            <a:rPr lang="it-IT" b="1" i="1"/>
                            <m:t>min</m:t>
                          </m:r>
                          <m:r>
                            <m:rPr>
                              <m:nor/>
                            </m:rPr>
                            <a:rPr lang="it-IT" b="1" i="1"/>
                            <m:t>(</m:t>
                          </m:r>
                          <m:r>
                            <m:rPr>
                              <m:nor/>
                            </m:rPr>
                            <a:rPr lang="it-IT" b="1" i="1"/>
                            <m:t>unfairness</m:t>
                          </m:r>
                          <m:r>
                            <m:rPr>
                              <m:nor/>
                            </m:rPr>
                            <a:rPr lang="it-IT" b="1" i="1"/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𝒖𝒏𝒇𝒂𝒊𝒓𝒏𝒆𝒔𝒔</m:t>
                                  </m:r>
                                </m:e>
                              </m:d>
                            </m:e>
                          </m:func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𝒎𝒊𝒏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𝒖𝒏𝒇𝒂𝒊𝒓𝒏𝒆𝒔𝒔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b="1" i="1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b="1" i="0">
                    <a:latin typeface="Cambria Math" panose="02040503050406030204" pitchFamily="18" charset="0"/>
                  </a:rPr>
                  <a:t>〖𝑭𝒂𝒊𝒓𝒏𝒆𝒔𝒔〗_𝒊=𝟏−(〖"</a:t>
                </a:r>
                <a:r>
                  <a:rPr lang="it-IT" b="1" i="0"/>
                  <a:t>unfairness</a:t>
                </a:r>
                <a:r>
                  <a:rPr lang="it-IT" b="1" i="0">
                    <a:latin typeface="Cambria Math" panose="02040503050406030204" pitchFamily="18" charset="0"/>
                  </a:rPr>
                  <a:t>" 〗_(𝒊 ) "</a:t>
                </a:r>
                <a:r>
                  <a:rPr lang="it-IT" b="1" i="0"/>
                  <a:t>− min(unfairness)</a:t>
                </a:r>
                <a:r>
                  <a:rPr lang="it-IT" b="1" i="0">
                    <a:latin typeface="Cambria Math" panose="02040503050406030204" pitchFamily="18" charset="0"/>
                  </a:rPr>
                  <a:t>" )/(𝒎𝒂𝒙⁡(𝒖𝒏𝒇𝒂𝒊𝒓𝒏𝒆𝒔𝒔)−𝒎𝒊𝒏⁡(𝒖𝒏𝒇𝒂𝒊𝒓𝒏𝒆𝒔𝒔))</a:t>
                </a:r>
                <a:endParaRPr lang="it-IT" b="1" i="1" dirty="0"/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7FBD2-E66E-4A26-9A92-7F216A3887F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941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7FBD2-E66E-4A26-9A92-7F216A3887FD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985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F17953-52B8-B2AF-7964-A5964B3EA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2AF23-BE30-BD5C-52CE-CD87A9747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352389-E9C2-77B2-2E6B-6F8C172E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566F-58D8-4FBA-8F3C-4ECC5A8BCCED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A2C21AE-491B-A0EA-ED33-974AADF2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D04108-C401-0544-D275-21798D3D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387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61BF0F-87A8-D118-90F4-3EDFFE41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D5679B-F908-1ED3-3311-5033BFEBB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6ED586-728B-1AC1-8A02-5DD7B1748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911D-1FFA-400A-8528-A2FDE6FE9B15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D5FE97-5828-4083-2A8C-3FEB91EF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94B0CD-48EA-02C9-E3C1-3A59448B7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66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9E02C7-B44E-D9DB-0CBF-993E6EEF8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A8BD556-FDCD-216B-25D0-014BE6086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6D3DA6-7145-C2D7-08F0-9DE813CD0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D063-2586-4BA7-B60F-8D58138929D1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B16E35-8A55-4364-33E4-3440E686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C4AFC8-AADF-4710-D19D-FA3D82C5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5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ACFA7E-AF80-2251-D539-38246764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0821C4-E308-9136-B763-18A42BB2A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35FE6D-5540-703C-8345-D51C8ECA1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8EA22-010F-4857-8ABD-2F77D1F6CF13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046490-79D8-54FB-79D1-0B7D664F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9ED37C-AD3B-D9D7-B8EA-3999B7FE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050" y="-2"/>
            <a:ext cx="2743200" cy="365125"/>
          </a:xfrm>
        </p:spPr>
        <p:txBody>
          <a:bodyPr/>
          <a:lstStyle>
            <a:lvl1pPr>
              <a:defRPr sz="1600" b="1" u="none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BC68D46-C713-4B31-AA63-B8DAAF539C77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6251B571-5A31-0F31-5FEE-71E14AF9B55F}"/>
              </a:ext>
            </a:extLst>
          </p:cNvPr>
          <p:cNvSpPr txBox="1">
            <a:spLocks/>
          </p:cNvSpPr>
          <p:nvPr userDrawn="1"/>
        </p:nvSpPr>
        <p:spPr>
          <a:xfrm>
            <a:off x="11474570" y="-1"/>
            <a:ext cx="544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600" b="1" u="none" kern="120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114540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BA2BA7-77BB-D4CD-F82E-8EADE1AB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868528-58BA-48C7-0FFF-71CA9925B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41FA46-EA69-5699-DA13-AE2B8D83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0CD6A-FB88-4BCE-8731-17EDF2BB5521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A5C8A5-978B-BE5D-7696-93AE3119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E2E04D-2A12-0718-C644-431885F1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26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35FB83-3608-128A-10FE-437570EA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93A71C-28C7-26A5-99B3-09C80C1B6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AAD512-00D2-199F-7B63-BA4A74115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54AA1E-1832-F0FC-BB76-457646C6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8D6BC-B4C9-45EE-800B-D093E1C33ED6}" type="datetime1">
              <a:rPr lang="it-IT" smtClean="0"/>
              <a:t>12/07/2025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D283F1-813F-F4F9-6262-853A5702F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E33CEAA-9DDF-90A4-3752-3E45384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353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75BAC-D384-F59C-7AE4-BEB3D271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0B90F4-6299-E1BE-5D9B-5D619B1F0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271D47-6C7C-6027-6C8D-226097E1B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9A9B15-8B7E-CE6E-D60C-1466897E7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305D5DC-6FF7-F80C-9F3D-6F0C750AE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F7CBFCE-EB21-7AA5-B5E4-459891D7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BB0BD-EBE7-4192-BEDD-0273AB5BACCE}" type="datetime1">
              <a:rPr lang="it-IT" smtClean="0"/>
              <a:t>12/07/2025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C0180A9-77A4-5794-24CA-AAF527E56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AAA2C23-6CEB-D382-6800-20E0BA2F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479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959DE-FB4A-22AC-5F5E-86DB75970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F356BE0-ED65-D830-A335-F4AD1611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91B5E-C2EA-4925-AB7C-A2BB16A21287}" type="datetime1">
              <a:rPr lang="it-IT" smtClean="0"/>
              <a:t>12/07/2025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8513DD-55F9-FF71-05B9-1EAF490E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EC858F-B97E-F749-6310-A30320AF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79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D6832CB-CE2A-7CB9-2177-6338CA00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F4F3-F0BC-4092-AB9D-3095D0BE196C}" type="datetime1">
              <a:rPr lang="it-IT" smtClean="0"/>
              <a:t>12/07/2025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52EFD11-8FB6-7353-E2AD-33122FB0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DD84F9-39E7-6BC6-5C39-C9EB5C4D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40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F9D723-2450-7C09-BC86-D3CFFAFC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7EA223-E8A1-EDDE-597D-C9228F296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580916-1194-9500-315A-179F03072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532444-53DA-60C4-A65D-37003341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8EBC-C1ED-4DE1-966B-6DC936AD4140}" type="datetime1">
              <a:rPr lang="it-IT" smtClean="0"/>
              <a:t>12/07/2025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355D7FD-1985-55A2-EBDB-8CCC3C3E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CE834E-F542-ACC7-2F0E-C1FD4394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923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61B703-748E-74B4-B674-32FF3866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7F4C6B-2C8F-280B-1BBB-9C27D52D15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AB80C84-136D-F5F8-2D81-C2317D9E3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DF93E1-A217-C20A-79CB-3713B417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ACF3B-1D9A-40A9-8BAD-B416CC2514E9}" type="datetime1">
              <a:rPr lang="it-IT" smtClean="0"/>
              <a:t>12/07/2025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B8823C-D9C4-6DD8-AFC6-73309BF4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2AE980-B680-6839-1506-51A76147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43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8067B9D-E981-5BE7-8E3D-2136A21E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0A4D68-6654-74D9-EA52-86A8472B6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23BC10-44C5-B2D3-3253-3B0D39249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D9CBC4-81ED-40AE-90A3-D988E38D5E04}" type="datetime1">
              <a:rPr lang="it-IT" smtClean="0"/>
              <a:t>12/07/2025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8CAEE0-21E5-79C8-E4DE-727191E8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52F8D8-E615-D288-7D27-7CF4D557D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C68D46-C713-4B31-AA63-B8DAAF539C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72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Default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00873" y="-2979390"/>
            <a:ext cx="5587319" cy="5733256"/>
          </a:xfrm>
          <a:custGeom>
            <a:avLst/>
            <a:gdLst/>
            <a:ahLst/>
            <a:cxnLst/>
            <a:rect l="l" t="t" r="r" b="b"/>
            <a:pathLst>
              <a:path w="8380978" h="8599884">
                <a:moveTo>
                  <a:pt x="0" y="0"/>
                </a:moveTo>
                <a:lnTo>
                  <a:pt x="8380978" y="0"/>
                </a:lnTo>
                <a:lnTo>
                  <a:pt x="8380978" y="8599884"/>
                </a:lnTo>
                <a:lnTo>
                  <a:pt x="0" y="859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3" name="Freeform 3"/>
          <p:cNvSpPr/>
          <p:nvPr/>
        </p:nvSpPr>
        <p:spPr>
          <a:xfrm>
            <a:off x="9371976" y="-2622175"/>
            <a:ext cx="5587319" cy="5733256"/>
          </a:xfrm>
          <a:custGeom>
            <a:avLst/>
            <a:gdLst/>
            <a:ahLst/>
            <a:cxnLst/>
            <a:rect l="l" t="t" r="r" b="b"/>
            <a:pathLst>
              <a:path w="8380978" h="8599884">
                <a:moveTo>
                  <a:pt x="0" y="0"/>
                </a:moveTo>
                <a:lnTo>
                  <a:pt x="8380978" y="0"/>
                </a:lnTo>
                <a:lnTo>
                  <a:pt x="8380978" y="8599884"/>
                </a:lnTo>
                <a:lnTo>
                  <a:pt x="0" y="859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4" name="Freeform 4"/>
          <p:cNvSpPr/>
          <p:nvPr/>
        </p:nvSpPr>
        <p:spPr>
          <a:xfrm>
            <a:off x="-244082" y="4015505"/>
            <a:ext cx="7488058" cy="7683641"/>
          </a:xfrm>
          <a:custGeom>
            <a:avLst/>
            <a:gdLst/>
            <a:ahLst/>
            <a:cxnLst/>
            <a:rect l="l" t="t" r="r" b="b"/>
            <a:pathLst>
              <a:path w="11232087" h="11525462">
                <a:moveTo>
                  <a:pt x="0" y="0"/>
                </a:moveTo>
                <a:lnTo>
                  <a:pt x="11232087" y="0"/>
                </a:lnTo>
                <a:lnTo>
                  <a:pt x="11232087" y="11525462"/>
                </a:lnTo>
                <a:lnTo>
                  <a:pt x="0" y="1152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" name="TextBox 5"/>
          <p:cNvSpPr txBox="1"/>
          <p:nvPr/>
        </p:nvSpPr>
        <p:spPr>
          <a:xfrm>
            <a:off x="8292602" y="5538753"/>
            <a:ext cx="382728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Relatore</a:t>
            </a:r>
            <a:r>
              <a:rPr lang="it-IT" sz="2000" dirty="0">
                <a:solidFill>
                  <a:schemeClr val="bg1"/>
                </a:solidFill>
              </a:rPr>
              <a:t>: Prof. Cataldo Musto</a:t>
            </a:r>
          </a:p>
          <a:p>
            <a:r>
              <a:rPr lang="it-IT" sz="2000" b="1" dirty="0">
                <a:solidFill>
                  <a:schemeClr val="bg1"/>
                </a:solidFill>
              </a:rPr>
              <a:t>Correlatore</a:t>
            </a:r>
            <a:r>
              <a:rPr lang="it-IT" sz="2000" dirty="0">
                <a:solidFill>
                  <a:schemeClr val="bg1"/>
                </a:solidFill>
              </a:rPr>
              <a:t>: Dott. Giuseppe Spillo</a:t>
            </a:r>
          </a:p>
          <a:p>
            <a:r>
              <a:rPr lang="it-IT" sz="2000" b="1" dirty="0">
                <a:solidFill>
                  <a:schemeClr val="bg1"/>
                </a:solidFill>
              </a:rPr>
              <a:t>Laureando</a:t>
            </a:r>
            <a:r>
              <a:rPr lang="it-IT" sz="2000" dirty="0">
                <a:solidFill>
                  <a:schemeClr val="bg1"/>
                </a:solidFill>
              </a:rPr>
              <a:t>: Andrea Franco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417" y="2451350"/>
            <a:ext cx="11907165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4800" b="1" i="1" dirty="0">
                <a:solidFill>
                  <a:schemeClr val="bg1"/>
                </a:solidFill>
                <a:latin typeface="Aharoni" panose="02010803020104030203" pitchFamily="2" charset="-79"/>
                <a:ea typeface="Cascadia Mono SemiBold" panose="020B0609020000020004" pitchFamily="49" charset="0"/>
                <a:cs typeface="Aharoni" panose="02010803020104030203" pitchFamily="2" charset="-79"/>
              </a:rPr>
              <a:t>ANALISI DEL TRADE-OFF TRA FAIRNESS, ACCURATEZZA E SOSTENIBILITA' AMBIENTALE NEI RECOMMENDER SYSTEMS</a:t>
            </a:r>
            <a:endParaRPr lang="en-US" sz="4800" b="1" i="1" dirty="0">
              <a:solidFill>
                <a:schemeClr val="bg1"/>
              </a:solidFill>
              <a:latin typeface="Aharoni" panose="02010803020104030203" pitchFamily="2" charset="-79"/>
              <a:ea typeface="Cascadia Mono SemiBold" panose="020B0609020000020004" pitchFamily="49" charset="0"/>
              <a:cs typeface="Aharoni" panose="02010803020104030203" pitchFamily="2" charset="-79"/>
              <a:sym typeface="Quest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69727D3-F15C-3A05-C6E5-65F0C5EF96B0}"/>
              </a:ext>
            </a:extLst>
          </p:cNvPr>
          <p:cNvSpPr txBox="1"/>
          <p:nvPr/>
        </p:nvSpPr>
        <p:spPr>
          <a:xfrm>
            <a:off x="2061327" y="1967652"/>
            <a:ext cx="8069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Tesi in METODI DEL  RITROVAMENTO DELL’INFORMAZIONE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8FBA3170-7358-E38D-62C3-B1860339D601}"/>
              </a:ext>
            </a:extLst>
          </p:cNvPr>
          <p:cNvSpPr/>
          <p:nvPr/>
        </p:nvSpPr>
        <p:spPr>
          <a:xfrm flipV="1">
            <a:off x="8292603" y="5455068"/>
            <a:ext cx="3899398" cy="8400"/>
          </a:xfrm>
          <a:prstGeom prst="line">
            <a:avLst/>
          </a:prstGeom>
          <a:ln w="47625" cap="flat">
            <a:solidFill>
              <a:srgbClr val="00C2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7DC3B1-1B5C-E01D-F2BA-16F279DAFF6F}"/>
              </a:ext>
            </a:extLst>
          </p:cNvPr>
          <p:cNvSpPr txBox="1"/>
          <p:nvPr/>
        </p:nvSpPr>
        <p:spPr>
          <a:xfrm>
            <a:off x="2061327" y="4660973"/>
            <a:ext cx="8069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A.A. 2024-2025</a:t>
            </a:r>
          </a:p>
        </p:txBody>
      </p:sp>
      <p:pic>
        <p:nvPicPr>
          <p:cNvPr id="14" name="Immagine 13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8EFB26DC-0EB6-FCBA-9ADB-0048479A9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58" y="634935"/>
            <a:ext cx="3782149" cy="1121496"/>
          </a:xfrm>
          <a:prstGeom prst="rect">
            <a:avLst/>
          </a:prstGeom>
        </p:spPr>
      </p:pic>
      <p:pic>
        <p:nvPicPr>
          <p:cNvPr id="15" name="Immagine 14" descr="Immagine che contiene testo, Carattere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B5FDC233-FA76-4AA7-CB46-1DDA74A04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95" y="338813"/>
            <a:ext cx="2506481" cy="1589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69E1-AD71-D272-1829-1A9567E1B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85A3087B-C0F5-1CB9-AE8A-0930691FB94C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CodeCarbon</a:t>
            </a:r>
            <a:endParaRPr lang="it-IT" sz="3600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C1BA42-8F13-2107-234E-AF41506911E0}"/>
              </a:ext>
            </a:extLst>
          </p:cNvPr>
          <p:cNvSpPr txBox="1"/>
          <p:nvPr/>
        </p:nvSpPr>
        <p:spPr>
          <a:xfrm>
            <a:off x="1" y="1058508"/>
            <a:ext cx="1219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000" dirty="0"/>
              <a:t>libreria open-source in </a:t>
            </a:r>
            <a:r>
              <a:rPr lang="it-IT" sz="2000" dirty="0" err="1"/>
              <a:t>python</a:t>
            </a:r>
            <a:r>
              <a:rPr lang="it-IT" sz="2000" dirty="0"/>
              <a:t>, che misura l’equivalente di anidride carbonica (</a:t>
            </a:r>
            <a:r>
              <a:rPr lang="it-IT" sz="2000" dirty="0" err="1"/>
              <a:t>CO₂eq</a:t>
            </a:r>
            <a:r>
              <a:rPr lang="it-IT" sz="2000" dirty="0"/>
              <a:t>) generato dall’esecuzione del codice, secondo la seguente formula: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5FFAD0-2C86-2767-5951-ED0146905D7F}"/>
              </a:ext>
            </a:extLst>
          </p:cNvPr>
          <p:cNvSpPr txBox="1"/>
          <p:nvPr/>
        </p:nvSpPr>
        <p:spPr>
          <a:xfrm>
            <a:off x="3006436" y="2136337"/>
            <a:ext cx="6179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it-IT" sz="2800" b="1" i="1" dirty="0" err="1"/>
              <a:t>Emission</a:t>
            </a:r>
            <a:r>
              <a:rPr lang="it-IT" sz="2800" b="1" i="1" dirty="0"/>
              <a:t> = EC × CI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5853148-3096-8151-515F-0548C4C69787}"/>
              </a:ext>
            </a:extLst>
          </p:cNvPr>
          <p:cNvSpPr txBox="1"/>
          <p:nvPr/>
        </p:nvSpPr>
        <p:spPr>
          <a:xfrm>
            <a:off x="221673" y="2682311"/>
            <a:ext cx="108948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000" dirty="0"/>
              <a:t>dove:</a:t>
            </a:r>
          </a:p>
          <a:p>
            <a:r>
              <a:rPr lang="it-IT" sz="2000" b="1" dirty="0"/>
              <a:t>EC</a:t>
            </a:r>
            <a:r>
              <a:rPr lang="it-IT" sz="2000" dirty="0"/>
              <a:t> </a:t>
            </a:r>
            <a:r>
              <a:rPr lang="it-IT" sz="2000" b="1" dirty="0"/>
              <a:t>=</a:t>
            </a:r>
            <a:r>
              <a:rPr lang="it-IT" sz="2000" i="1" dirty="0"/>
              <a:t>Energy </a:t>
            </a:r>
            <a:r>
              <a:rPr lang="it-IT" sz="2000" i="1" dirty="0" err="1"/>
              <a:t>Consumed</a:t>
            </a:r>
            <a:r>
              <a:rPr lang="it-IT" sz="2000" dirty="0"/>
              <a:t>:</a:t>
            </a:r>
            <a:r>
              <a:rPr lang="it-IT" sz="2000" i="1" dirty="0"/>
              <a:t> </a:t>
            </a:r>
            <a:r>
              <a:rPr lang="it-IT" sz="2000" dirty="0"/>
              <a:t>consumo di energia stimato di CPU, GPU e RAM,</a:t>
            </a:r>
          </a:p>
          <a:p>
            <a:r>
              <a:rPr lang="it-IT" sz="2000" b="1" dirty="0"/>
              <a:t>CI =</a:t>
            </a:r>
            <a:r>
              <a:rPr lang="it-IT" sz="2000" dirty="0"/>
              <a:t> </a:t>
            </a:r>
            <a:r>
              <a:rPr lang="it-IT" sz="2000" i="1" dirty="0"/>
              <a:t>Carbon </a:t>
            </a:r>
            <a:r>
              <a:rPr lang="it-IT" sz="2000" i="1" dirty="0" err="1"/>
              <a:t>Intensity</a:t>
            </a:r>
            <a:r>
              <a:rPr lang="it-IT" sz="2000" dirty="0"/>
              <a:t>: intensità di carbonio locale, influenzato dalle varie fonti di energia impiegate durante la computazione, è data da:</a:t>
            </a:r>
          </a:p>
        </p:txBody>
      </p:sp>
      <p:pic>
        <p:nvPicPr>
          <p:cNvPr id="18" name="Immagine 17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3A98B5E9-FE65-2DC7-63AD-428FCA4F2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9" name="Immagine 18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67587ECA-9BE4-A602-D7A9-765F0B86B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BF592A95-791F-C49A-2B82-8EA9FB5B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10</a:t>
            </a:fld>
            <a:endParaRPr lang="it-IT"/>
          </a:p>
        </p:txBody>
      </p:sp>
      <p:pic>
        <p:nvPicPr>
          <p:cNvPr id="22" name="Immagine 21" descr="Immagine che contiene cerchio, Elementi grafici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E720E4A7-15DD-FC5E-401C-B93591EF7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244" y="148451"/>
            <a:ext cx="844073" cy="8440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14C9590-6415-5E73-F507-F3327F8690F4}"/>
                  </a:ext>
                </a:extLst>
              </p:cNvPr>
              <p:cNvSpPr txBox="1"/>
              <p:nvPr/>
            </p:nvSpPr>
            <p:spPr>
              <a:xfrm>
                <a:off x="4442689" y="4556233"/>
                <a:ext cx="3066473" cy="1138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𝑪𝑰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it-IT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r>
                            <a:rPr lang="it-IT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sSub>
                            <m:sSubPr>
                              <m:ctrlPr>
                                <a:rPr lang="it-IT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800" b="1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14C9590-6415-5E73-F507-F3327F869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689" y="4556233"/>
                <a:ext cx="3066473" cy="11383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ccia angolare in su 7">
            <a:extLst>
              <a:ext uri="{FF2B5EF4-FFF2-40B4-BE49-F238E27FC236}">
                <a16:creationId xmlns:a16="http://schemas.microsoft.com/office/drawing/2014/main" id="{AFF7C192-F142-23A8-B9E4-B5E891E992C2}"/>
              </a:ext>
            </a:extLst>
          </p:cNvPr>
          <p:cNvSpPr/>
          <p:nvPr/>
        </p:nvSpPr>
        <p:spPr>
          <a:xfrm rot="10800000">
            <a:off x="6830289" y="4376721"/>
            <a:ext cx="1357745" cy="498764"/>
          </a:xfrm>
          <a:prstGeom prst="bentUpArrow">
            <a:avLst>
              <a:gd name="adj1" fmla="val 13889"/>
              <a:gd name="adj2" fmla="val 25000"/>
              <a:gd name="adj3" fmla="val 41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ngolare in su 8">
            <a:extLst>
              <a:ext uri="{FF2B5EF4-FFF2-40B4-BE49-F238E27FC236}">
                <a16:creationId xmlns:a16="http://schemas.microsoft.com/office/drawing/2014/main" id="{B9CA5C82-1247-0814-E920-BB7ADFC3C716}"/>
              </a:ext>
            </a:extLst>
          </p:cNvPr>
          <p:cNvSpPr/>
          <p:nvPr/>
        </p:nvSpPr>
        <p:spPr>
          <a:xfrm>
            <a:off x="5112328" y="5312066"/>
            <a:ext cx="1357745" cy="1195295"/>
          </a:xfrm>
          <a:prstGeom prst="bentUpArrow">
            <a:avLst>
              <a:gd name="adj1" fmla="val 6920"/>
              <a:gd name="adj2" fmla="val 14159"/>
              <a:gd name="adj3" fmla="val 2318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85C4775-0D27-7BAD-5EEE-7774E025C596}"/>
              </a:ext>
            </a:extLst>
          </p:cNvPr>
          <p:cNvSpPr txBox="1"/>
          <p:nvPr/>
        </p:nvSpPr>
        <p:spPr>
          <a:xfrm>
            <a:off x="2512292" y="5832223"/>
            <a:ext cx="269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Emissioni per KW/h di </a:t>
            </a:r>
            <a:r>
              <a:rPr lang="it-IT" sz="2000" b="1" dirty="0"/>
              <a:t>energia</a:t>
            </a:r>
            <a:r>
              <a:rPr lang="it-IT" sz="2000" dirty="0"/>
              <a:t> prodotta dalla fonte </a:t>
            </a:r>
            <a:r>
              <a:rPr lang="it-IT" sz="2000" b="1" dirty="0"/>
              <a:t>s</a:t>
            </a:r>
            <a:endParaRPr lang="it-IT" sz="2000" b="1" i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6C3957B-EECD-69B9-AB57-CDCD962D0476}"/>
              </a:ext>
            </a:extLst>
          </p:cNvPr>
          <p:cNvSpPr txBox="1"/>
          <p:nvPr/>
        </p:nvSpPr>
        <p:spPr>
          <a:xfrm>
            <a:off x="8188033" y="3998337"/>
            <a:ext cx="2814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Percentuale</a:t>
            </a:r>
            <a:r>
              <a:rPr lang="it-IT" sz="2000" dirty="0"/>
              <a:t> di energia prodotta dalla fonte </a:t>
            </a:r>
            <a:r>
              <a:rPr lang="it-IT" sz="2000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2704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F6E91-3838-31F9-C1D7-C0884348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DB8CAC55-197F-4540-2C10-43F93E7B8CA2}"/>
              </a:ext>
            </a:extLst>
          </p:cNvPr>
          <p:cNvSpPr txBox="1"/>
          <p:nvPr/>
        </p:nvSpPr>
        <p:spPr>
          <a:xfrm>
            <a:off x="1075518" y="18134"/>
            <a:ext cx="1004096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MovieLens_</a:t>
            </a:r>
            <a:r>
              <a:rPr lang="it-IT" sz="60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B35E0DFB-1B98-7652-3A2C-608E2EF0E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25960"/>
              </p:ext>
            </p:extLst>
          </p:nvPr>
        </p:nvGraphicFramePr>
        <p:xfrm>
          <a:off x="905042" y="1076159"/>
          <a:ext cx="10381914" cy="4572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0957">
                  <a:extLst>
                    <a:ext uri="{9D8B030D-6E8A-4147-A177-3AD203B41FA5}">
                      <a16:colId xmlns:a16="http://schemas.microsoft.com/office/drawing/2014/main" val="1695053348"/>
                    </a:ext>
                  </a:extLst>
                </a:gridCol>
                <a:gridCol w="5190957">
                  <a:extLst>
                    <a:ext uri="{9D8B030D-6E8A-4147-A177-3AD203B41FA5}">
                      <a16:colId xmlns:a16="http://schemas.microsoft.com/office/drawing/2014/main" val="3441781809"/>
                    </a:ext>
                  </a:extLst>
                </a:gridCol>
              </a:tblGrid>
              <a:tr h="571568">
                <a:tc>
                  <a:txBody>
                    <a:bodyPr/>
                    <a:lstStyle/>
                    <a:p>
                      <a:r>
                        <a:rPr lang="it-IT" sz="2400" b="1" dirty="0"/>
                        <a:t>Caratteristica</a:t>
                      </a:r>
                      <a:endParaRPr lang="it-IT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 b="1"/>
                        <a:t>Valore</a:t>
                      </a:r>
                      <a:endParaRPr lang="it-IT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787172"/>
                  </a:ext>
                </a:extLst>
              </a:tr>
              <a:tr h="571568">
                <a:tc>
                  <a:txBody>
                    <a:bodyPr/>
                    <a:lstStyle/>
                    <a:p>
                      <a:r>
                        <a:rPr lang="it-IT" sz="2400" b="1"/>
                        <a:t>Numero di utenti</a:t>
                      </a:r>
                      <a:endParaRPr lang="it-IT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/>
                        <a:t>6.040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784015"/>
                  </a:ext>
                </a:extLst>
              </a:tr>
              <a:tr h="571568">
                <a:tc>
                  <a:txBody>
                    <a:bodyPr/>
                    <a:lstStyle/>
                    <a:p>
                      <a:r>
                        <a:rPr lang="it-IT" sz="2400" b="1"/>
                        <a:t>Numero di item</a:t>
                      </a:r>
                      <a:endParaRPr lang="it-IT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/>
                        <a:t>3.706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7069645"/>
                  </a:ext>
                </a:extLst>
              </a:tr>
              <a:tr h="571568">
                <a:tc>
                  <a:txBody>
                    <a:bodyPr/>
                    <a:lstStyle/>
                    <a:p>
                      <a:r>
                        <a:rPr lang="it-IT" sz="2400" b="1"/>
                        <a:t>Numero di valutazioni</a:t>
                      </a:r>
                      <a:endParaRPr lang="it-IT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/>
                        <a:t>1.000.209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723523"/>
                  </a:ext>
                </a:extLst>
              </a:tr>
              <a:tr h="571568">
                <a:tc>
                  <a:txBody>
                    <a:bodyPr/>
                    <a:lstStyle/>
                    <a:p>
                      <a:r>
                        <a:rPr lang="it-IT" sz="2400" b="1" dirty="0"/>
                        <a:t>Valori di rating</a:t>
                      </a:r>
                      <a:endParaRPr lang="it-IT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/>
                        <a:t>Da 1 a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093099"/>
                  </a:ext>
                </a:extLst>
              </a:tr>
              <a:tr h="571568">
                <a:tc>
                  <a:txBody>
                    <a:bodyPr/>
                    <a:lstStyle/>
                    <a:p>
                      <a:r>
                        <a:rPr lang="it-IT" sz="2400" b="1"/>
                        <a:t>Attributo sensibile</a:t>
                      </a:r>
                      <a:endParaRPr lang="it-IT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Gender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868114"/>
                  </a:ext>
                </a:extLst>
              </a:tr>
              <a:tr h="571568">
                <a:tc>
                  <a:txBody>
                    <a:bodyPr/>
                    <a:lstStyle/>
                    <a:p>
                      <a:r>
                        <a:rPr lang="it-IT" sz="2400" b="1" dirty="0"/>
                        <a:t>Percentuale maschile</a:t>
                      </a:r>
                      <a:endParaRPr lang="it-IT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/>
                        <a:t>71,4 %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388409"/>
                  </a:ext>
                </a:extLst>
              </a:tr>
              <a:tr h="571568">
                <a:tc>
                  <a:txBody>
                    <a:bodyPr/>
                    <a:lstStyle/>
                    <a:p>
                      <a:r>
                        <a:rPr lang="it-IT" sz="2400" b="1" dirty="0"/>
                        <a:t>Percentuale femminile</a:t>
                      </a:r>
                      <a:endParaRPr lang="it-IT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28,6 %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167659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29032524-C9C1-5AF5-23E6-88229539BFB6}"/>
              </a:ext>
            </a:extLst>
          </p:cNvPr>
          <p:cNvSpPr txBox="1"/>
          <p:nvPr/>
        </p:nvSpPr>
        <p:spPr>
          <a:xfrm>
            <a:off x="4197187" y="5648703"/>
            <a:ext cx="3797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Tabella</a:t>
            </a:r>
            <a:r>
              <a:rPr lang="it-IT" sz="2000" dirty="0"/>
              <a:t>: descrizione del dataset</a:t>
            </a:r>
          </a:p>
        </p:txBody>
      </p:sp>
      <p:pic>
        <p:nvPicPr>
          <p:cNvPr id="9" name="Immagine 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FA2F7BA5-560A-7A9C-D183-4FA90112B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0" name="Immagine 9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4FD8FC6E-130B-E0AD-0EB4-46EBDAB47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ADB8AD8-3921-C56F-A100-F065E781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51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4D5308B-6417-DA67-04AD-4A5C188AFF4F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Modelli Utilizzati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F57E7D4-3842-9301-7C5D-5C20B8B1E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70" y="1382342"/>
            <a:ext cx="623454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🔷 </a:t>
            </a: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FairGo</a:t>
            </a: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it-IT" sz="2000" dirty="0">
                <a:latin typeface="Arial" panose="020B0604020202020204" pitchFamily="34" charset="0"/>
              </a:rPr>
              <a:t>Grafo</a:t>
            </a:r>
            <a:r>
              <a:rPr lang="it-IT" altLang="it-IT" sz="2000" b="1" dirty="0">
                <a:latin typeface="Arial" panose="020B0604020202020204" pitchFamily="34" charset="0"/>
              </a:rPr>
              <a:t> Utente-Item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it-IT" altLang="it-IT" sz="2000" b="1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it-IT" sz="2000" dirty="0">
                <a:latin typeface="Arial" panose="020B0604020202020204" pitchFamily="34" charset="0"/>
              </a:rPr>
              <a:t>Struttura </a:t>
            </a:r>
            <a:r>
              <a:rPr lang="it-IT" altLang="it-IT" sz="2000" b="1" dirty="0">
                <a:latin typeface="Arial" panose="020B0604020202020204" pitchFamily="34" charset="0"/>
              </a:rPr>
              <a:t>multi-livello</a:t>
            </a:r>
            <a:r>
              <a:rPr lang="it-IT" altLang="it-IT" sz="2000" dirty="0">
                <a:latin typeface="Arial" panose="020B0604020202020204" pitchFamily="34" charset="0"/>
              </a:rPr>
              <a:t>: nodo ed ego-centrico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6A55C5-0270-02DD-AB26-E4ABC8F25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8484" y="1382342"/>
            <a:ext cx="556351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🔷 PFCN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Adversary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Rete filtro </a:t>
            </a:r>
            <a:r>
              <a:rPr lang="it-IT" altLang="it-IT" sz="2000" dirty="0">
                <a:latin typeface="Arial" panose="020B0604020202020204" pitchFamily="34" charset="0"/>
              </a:rPr>
              <a:t>per ottenere fairness</a:t>
            </a:r>
            <a:r>
              <a:rPr lang="it-IT" altLang="it-IT" sz="2000" b="1" dirty="0">
                <a:latin typeface="Arial" panose="020B0604020202020204" pitchFamily="34" charset="0"/>
              </a:rPr>
              <a:t> controfattuale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4946E37-6518-EF59-D2BA-C6B5B4A23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72" y="3702935"/>
            <a:ext cx="623454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🔷 NFCF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Combina </a:t>
            </a: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-training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fine-tuning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it-IT" sz="2000" dirty="0">
                <a:latin typeface="Arial" panose="020B0604020202020204" pitchFamily="34" charset="0"/>
              </a:rPr>
              <a:t>Applica una </a:t>
            </a:r>
            <a:r>
              <a:rPr lang="it-IT" altLang="it-IT" sz="2000" b="1" dirty="0">
                <a:latin typeface="Arial" panose="020B0604020202020204" pitchFamily="34" charset="0"/>
              </a:rPr>
              <a:t>proiezione ortogonale </a:t>
            </a:r>
            <a:r>
              <a:rPr lang="it-IT" altLang="it-IT" sz="2000" dirty="0">
                <a:latin typeface="Arial" panose="020B0604020202020204" pitchFamily="34" charset="0"/>
              </a:rPr>
              <a:t>delle </a:t>
            </a:r>
            <a:r>
              <a:rPr lang="it-IT" altLang="it-IT" sz="2000" dirty="0" err="1">
                <a:latin typeface="Arial" panose="020B0604020202020204" pitchFamily="34" charset="0"/>
              </a:rPr>
              <a:t>embedding</a:t>
            </a:r>
            <a:r>
              <a:rPr lang="it-IT" altLang="it-IT" sz="2000" dirty="0">
                <a:latin typeface="Arial" panose="020B0604020202020204" pitchFamily="34" charset="0"/>
              </a:rPr>
              <a:t> per il </a:t>
            </a:r>
            <a:r>
              <a:rPr lang="it-IT" altLang="it-IT" sz="2000" b="1" dirty="0" err="1">
                <a:latin typeface="Arial" panose="020B0604020202020204" pitchFamily="34" charset="0"/>
              </a:rPr>
              <a:t>debiasing</a:t>
            </a:r>
            <a:endParaRPr lang="it-IT" altLang="it-IT" sz="2000" b="1" dirty="0"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1B5B5298-0A57-1F34-060C-F9067A3E1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259" y="3702935"/>
            <a:ext cx="578196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🔷 FOCF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 la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Fairness</a:t>
            </a:r>
            <a:r>
              <a:rPr kumimoji="0" lang="it-IT" altLang="it-I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nella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funzione obbiettivo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it-IT" sz="2000" dirty="0">
                <a:latin typeface="Arial" panose="020B0604020202020204" pitchFamily="34" charset="0"/>
              </a:rPr>
              <a:t>Supporta diverse </a:t>
            </a:r>
            <a:r>
              <a:rPr lang="it-IT" altLang="it-IT" sz="2000" b="1" dirty="0">
                <a:latin typeface="Arial" panose="020B0604020202020204" pitchFamily="34" charset="0"/>
              </a:rPr>
              <a:t>metriche di Unfairness</a:t>
            </a:r>
          </a:p>
        </p:txBody>
      </p:sp>
      <p:pic>
        <p:nvPicPr>
          <p:cNvPr id="14" name="Immagine 13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28D6F770-6307-5371-E93D-01CFA3480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5" name="Immagine 14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0C9EAD4B-698B-81AF-538A-C93CDEAB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A998DAD7-AD11-CA5E-AF51-A6EE7D49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12</a:t>
            </a:fld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DDF46E-FBB9-899A-2A95-F0A42158C536}"/>
              </a:ext>
            </a:extLst>
          </p:cNvPr>
          <p:cNvSpPr txBox="1"/>
          <p:nvPr/>
        </p:nvSpPr>
        <p:spPr>
          <a:xfrm>
            <a:off x="1661508" y="1382342"/>
            <a:ext cx="489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[In Proceedings of the Web Conference 2021, New York, NY, USA, 2021.</a:t>
            </a:r>
          </a:p>
          <a:p>
            <a:r>
              <a:rPr lang="en-US" sz="1200" dirty="0"/>
              <a:t>Association for Computing Machinery.]</a:t>
            </a:r>
            <a:endParaRPr lang="it-IT" sz="1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799087-E352-08C3-884A-CE616DA55910}"/>
              </a:ext>
            </a:extLst>
          </p:cNvPr>
          <p:cNvSpPr txBox="1"/>
          <p:nvPr/>
        </p:nvSpPr>
        <p:spPr>
          <a:xfrm>
            <a:off x="7896055" y="1308518"/>
            <a:ext cx="4206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[Comparative study of </a:t>
            </a:r>
            <a:r>
              <a:rPr lang="it-IT" sz="1200" dirty="0" err="1"/>
              <a:t>algorithms</a:t>
            </a:r>
            <a:r>
              <a:rPr lang="it-IT" sz="1200" dirty="0"/>
              <a:t> </a:t>
            </a:r>
            <a:r>
              <a:rPr lang="it-IT" sz="1200" dirty="0" err="1"/>
              <a:t>andmetrics</a:t>
            </a:r>
            <a:r>
              <a:rPr lang="it-IT" sz="1200" dirty="0"/>
              <a:t>. In </a:t>
            </a:r>
            <a:r>
              <a:rPr lang="it-IT" sz="1200" dirty="0" err="1"/>
              <a:t>Adjunct</a:t>
            </a:r>
            <a:r>
              <a:rPr lang="it-IT" sz="1200" dirty="0"/>
              <a:t> </a:t>
            </a:r>
            <a:r>
              <a:rPr lang="it-IT" sz="1200" dirty="0" err="1"/>
              <a:t>Proceedings</a:t>
            </a:r>
            <a:r>
              <a:rPr lang="it-IT" sz="1200" dirty="0"/>
              <a:t> of the 32nd ACM Conference on User </a:t>
            </a:r>
            <a:r>
              <a:rPr lang="it-IT" sz="1200" dirty="0" err="1"/>
              <a:t>Modeling</a:t>
            </a:r>
            <a:r>
              <a:rPr lang="it-IT" sz="1200" dirty="0"/>
              <a:t>, Adaptation and </a:t>
            </a:r>
            <a:r>
              <a:rPr lang="it-IT" sz="1200" dirty="0" err="1"/>
              <a:t>Personalization</a:t>
            </a:r>
            <a:r>
              <a:rPr lang="it-IT" sz="1200" dirty="0"/>
              <a:t>.]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37B35A4-ABCD-03FB-6686-D01833FAF5F2}"/>
              </a:ext>
            </a:extLst>
          </p:cNvPr>
          <p:cNvSpPr txBox="1"/>
          <p:nvPr/>
        </p:nvSpPr>
        <p:spPr>
          <a:xfrm>
            <a:off x="1661508" y="3675277"/>
            <a:ext cx="4857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[</a:t>
            </a:r>
            <a:r>
              <a:rPr lang="it-IT" sz="1200" dirty="0" err="1"/>
              <a:t>Debiasing</a:t>
            </a:r>
            <a:r>
              <a:rPr lang="it-IT" sz="1200" dirty="0"/>
              <a:t> career </a:t>
            </a:r>
            <a:r>
              <a:rPr lang="it-IT" sz="1200" dirty="0" err="1"/>
              <a:t>recommendations</a:t>
            </a:r>
            <a:r>
              <a:rPr lang="it-IT" sz="1200" dirty="0"/>
              <a:t> with </a:t>
            </a:r>
            <a:r>
              <a:rPr lang="it-IT" sz="1200" dirty="0" err="1"/>
              <a:t>neural</a:t>
            </a:r>
            <a:r>
              <a:rPr lang="it-IT" sz="1200" dirty="0"/>
              <a:t> fair collaborative filtering </a:t>
            </a:r>
            <a:r>
              <a:rPr lang="it-IT" sz="1200" dirty="0" err="1"/>
              <a:t>Ljubljana,Slovenia</a:t>
            </a:r>
            <a:r>
              <a:rPr lang="it-IT" sz="1200" dirty="0"/>
              <a:t>, 2021.]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D779651-DC58-0E44-0151-87247215926E}"/>
              </a:ext>
            </a:extLst>
          </p:cNvPr>
          <p:cNvSpPr txBox="1"/>
          <p:nvPr/>
        </p:nvSpPr>
        <p:spPr>
          <a:xfrm>
            <a:off x="7896052" y="3582943"/>
            <a:ext cx="4206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[Comparative study of </a:t>
            </a:r>
            <a:r>
              <a:rPr lang="it-IT" sz="1200" dirty="0" err="1"/>
              <a:t>algorithms</a:t>
            </a:r>
            <a:r>
              <a:rPr lang="it-IT" sz="1200" dirty="0"/>
              <a:t> </a:t>
            </a:r>
            <a:r>
              <a:rPr lang="it-IT" sz="1200" dirty="0" err="1"/>
              <a:t>andmetrics</a:t>
            </a:r>
            <a:r>
              <a:rPr lang="it-IT" sz="1200" dirty="0"/>
              <a:t>. In </a:t>
            </a:r>
            <a:r>
              <a:rPr lang="it-IT" sz="1200" dirty="0" err="1"/>
              <a:t>Adjunct</a:t>
            </a:r>
            <a:r>
              <a:rPr lang="it-IT" sz="1200" dirty="0"/>
              <a:t> </a:t>
            </a:r>
            <a:r>
              <a:rPr lang="it-IT" sz="1200" dirty="0" err="1"/>
              <a:t>Proceedings</a:t>
            </a:r>
            <a:r>
              <a:rPr lang="it-IT" sz="1200" dirty="0"/>
              <a:t> of the 32nd ACM Conference on User </a:t>
            </a:r>
            <a:r>
              <a:rPr lang="it-IT" sz="1200" dirty="0" err="1"/>
              <a:t>Modeling</a:t>
            </a:r>
            <a:r>
              <a:rPr lang="it-IT" sz="1200" dirty="0"/>
              <a:t>, Adaptation and </a:t>
            </a:r>
            <a:r>
              <a:rPr lang="it-IT" sz="1200" dirty="0" err="1"/>
              <a:t>Personalization</a:t>
            </a:r>
            <a:r>
              <a:rPr lang="it-IT" sz="1200" dirty="0"/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669388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FEDB-137C-174F-372B-8E87F3625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CF10CB1F-B3F5-46DF-4819-8BD7B5953560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Metriche di valutazione dei modelli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07EE4F-7301-DC68-8CE1-F7A511FF10AB}"/>
              </a:ext>
            </a:extLst>
          </p:cNvPr>
          <p:cNvSpPr txBox="1"/>
          <p:nvPr/>
        </p:nvSpPr>
        <p:spPr>
          <a:xfrm>
            <a:off x="424873" y="1538054"/>
            <a:ext cx="109820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3600" dirty="0"/>
              <a:t>🎯</a:t>
            </a:r>
            <a:r>
              <a:rPr lang="it-IT" sz="2800" b="1" dirty="0"/>
              <a:t>Accuratezza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b="1" dirty="0"/>
              <a:t>NDCG@10</a:t>
            </a:r>
            <a:r>
              <a:rPr lang="it-IT" sz="2400" dirty="0"/>
              <a:t> (</a:t>
            </a:r>
            <a:r>
              <a:rPr lang="it-IT" sz="2400" i="1" dirty="0" err="1"/>
              <a:t>Normalized</a:t>
            </a:r>
            <a:r>
              <a:rPr lang="it-IT" sz="2400" i="1" dirty="0"/>
              <a:t> </a:t>
            </a:r>
            <a:r>
              <a:rPr lang="it-IT" sz="2400" i="1" dirty="0" err="1"/>
              <a:t>Discounted</a:t>
            </a:r>
            <a:r>
              <a:rPr lang="it-IT" sz="2400" i="1" dirty="0"/>
              <a:t> Cumulative Gain</a:t>
            </a:r>
            <a:r>
              <a:rPr lang="it-IT" sz="2400" dirty="0"/>
              <a:t>):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it-IT" sz="2400" dirty="0"/>
              <a:t>misura la qualità del ranking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it-IT" sz="2400" dirty="0"/>
              <a:t>penalizza le posizioni errate.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A91CCA-72C0-B64C-13F1-E2322DEF59B3}"/>
              </a:ext>
            </a:extLst>
          </p:cNvPr>
          <p:cNvSpPr txBox="1"/>
          <p:nvPr/>
        </p:nvSpPr>
        <p:spPr>
          <a:xfrm>
            <a:off x="424873" y="3639223"/>
            <a:ext cx="109820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3600" dirty="0"/>
              <a:t>🤝</a:t>
            </a:r>
            <a:r>
              <a:rPr lang="it-IT" sz="2800" b="1" dirty="0"/>
              <a:t>Fairness</a:t>
            </a:r>
            <a:endParaRPr lang="it-IT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b="1" dirty="0" err="1"/>
              <a:t>Differential</a:t>
            </a:r>
            <a:r>
              <a:rPr lang="it-IT" sz="2400" b="1" dirty="0"/>
              <a:t> Fairness : </a:t>
            </a:r>
            <a:r>
              <a:rPr lang="it-IT" sz="2400" dirty="0"/>
              <a:t>valuta la disparità di trattamento tra gruppi.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b="1" dirty="0"/>
              <a:t>Value Unfairness, Non-</a:t>
            </a:r>
            <a:r>
              <a:rPr lang="it-IT" sz="2400" b="1" dirty="0" err="1"/>
              <a:t>Parity</a:t>
            </a:r>
            <a:r>
              <a:rPr lang="it-IT" sz="2400" b="1" dirty="0"/>
              <a:t> Unfairness, </a:t>
            </a:r>
            <a:r>
              <a:rPr lang="it-IT" sz="2400" b="1" dirty="0" err="1"/>
              <a:t>Underestimation</a:t>
            </a:r>
            <a:r>
              <a:rPr lang="it-IT" sz="2400" b="1" dirty="0"/>
              <a:t> Unfairness: </a:t>
            </a:r>
            <a:r>
              <a:rPr lang="it-IT" sz="2400" dirty="0"/>
              <a:t>misurano diversi aspetti dell’iniquità predittiva</a:t>
            </a:r>
          </a:p>
        </p:txBody>
      </p:sp>
      <p:pic>
        <p:nvPicPr>
          <p:cNvPr id="10" name="Immagine 9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71BA1EBC-8237-A980-DA08-F21D32DC9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1" name="Immagine 10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C5C32546-925A-6FAB-37EC-9A737832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67415524-DA9E-C7BF-60B0-B6FFA5EE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89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CB790-0D62-2B17-B4E7-1EB1F274D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36EB4A57-3663-C691-4BFA-E0251227D3EE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Configurazione dei modelli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B5A4595-43DD-E43E-AD62-9A73BD586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97676"/>
              </p:ext>
            </p:extLst>
          </p:nvPr>
        </p:nvGraphicFramePr>
        <p:xfrm>
          <a:off x="829055" y="904637"/>
          <a:ext cx="10533887" cy="3786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328">
                  <a:extLst>
                    <a:ext uri="{9D8B030D-6E8A-4147-A177-3AD203B41FA5}">
                      <a16:colId xmlns:a16="http://schemas.microsoft.com/office/drawing/2014/main" val="2946529587"/>
                    </a:ext>
                  </a:extLst>
                </a:gridCol>
                <a:gridCol w="8326559">
                  <a:extLst>
                    <a:ext uri="{9D8B030D-6E8A-4147-A177-3AD203B41FA5}">
                      <a16:colId xmlns:a16="http://schemas.microsoft.com/office/drawing/2014/main" val="2610149828"/>
                    </a:ext>
                  </a:extLst>
                </a:gridCol>
              </a:tblGrid>
              <a:tr h="390963">
                <a:tc>
                  <a:txBody>
                    <a:bodyPr/>
                    <a:lstStyle/>
                    <a:p>
                      <a:r>
                        <a:rPr lang="it-IT" sz="2400" dirty="0"/>
                        <a:t>Algoritmo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2400" dirty="0"/>
                        <a:t>Pesi analizzati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761663"/>
                  </a:ext>
                </a:extLst>
              </a:tr>
              <a:tr h="859978">
                <a:tc>
                  <a:txBody>
                    <a:bodyPr/>
                    <a:lstStyle/>
                    <a:p>
                      <a:r>
                        <a:rPr lang="it-IT" sz="2400" b="1" dirty="0" err="1"/>
                        <a:t>FairGo</a:t>
                      </a:r>
                      <a:endParaRPr lang="it-IT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fair_weight</a:t>
                      </a:r>
                      <a:r>
                        <a:rPr kumimoji="0" lang="it-IT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: 0, 1e‑5, 1e‑4, 100, 1000</a:t>
                      </a:r>
                    </a:p>
                    <a:p>
                      <a:r>
                        <a:rPr lang="en-US" sz="2400" dirty="0" err="1"/>
                        <a:t>vs_weight</a:t>
                      </a:r>
                      <a:r>
                        <a:rPr lang="en-US" sz="2400" dirty="0"/>
                        <a:t>: [1,1], [1,50], [4,4]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753142"/>
                  </a:ext>
                </a:extLst>
              </a:tr>
              <a:tr h="390963">
                <a:tc>
                  <a:txBody>
                    <a:bodyPr/>
                    <a:lstStyle/>
                    <a:p>
                      <a:r>
                        <a:rPr lang="it-IT" sz="2400" b="1"/>
                        <a:t>NFCF</a:t>
                      </a:r>
                      <a:endParaRPr lang="it-IT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lvl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it-IT" altLang="it-IT" sz="24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fair_weight</a:t>
                      </a:r>
                      <a:r>
                        <a:rPr kumimoji="0" lang="it-IT" altLang="it-IT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: 0, 0.01, 0.1, 1.0, 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893150"/>
                  </a:ext>
                </a:extLst>
              </a:tr>
              <a:tr h="703733">
                <a:tc>
                  <a:txBody>
                    <a:bodyPr/>
                    <a:lstStyle/>
                    <a:p>
                      <a:r>
                        <a:rPr lang="it-IT" sz="2400" b="1"/>
                        <a:t>PFCN</a:t>
                      </a:r>
                      <a:endParaRPr lang="it-IT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it-IT" sz="2400" i="1" dirty="0" err="1">
                          <a:latin typeface="Arial" panose="020B0604020202020204" pitchFamily="34" charset="0"/>
                        </a:rPr>
                        <a:t>dis_weight</a:t>
                      </a:r>
                      <a:r>
                        <a:rPr lang="it-IT" altLang="it-IT" sz="2400" dirty="0">
                          <a:latin typeface="Arial" panose="020B0604020202020204" pitchFamily="34" charset="0"/>
                        </a:rPr>
                        <a:t>: 0, 1.0, 100, 1000</a:t>
                      </a:r>
                    </a:p>
                    <a:p>
                      <a:endParaRPr lang="it-IT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818617"/>
                  </a:ext>
                </a:extLst>
              </a:tr>
              <a:tr h="1016503">
                <a:tc>
                  <a:txBody>
                    <a:bodyPr/>
                    <a:lstStyle/>
                    <a:p>
                      <a:r>
                        <a:rPr lang="it-IT" sz="2400" b="1" dirty="0"/>
                        <a:t>FOCF</a:t>
                      </a:r>
                      <a:endParaRPr lang="it-IT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it-IT" sz="2400" i="1" dirty="0" err="1">
                          <a:latin typeface="Arial" panose="020B0604020202020204" pitchFamily="34" charset="0"/>
                        </a:rPr>
                        <a:t>fair_weight</a:t>
                      </a:r>
                      <a:r>
                        <a:rPr lang="it-IT" altLang="it-IT" sz="2400" dirty="0">
                          <a:latin typeface="Arial" panose="020B0604020202020204" pitchFamily="34" charset="0"/>
                        </a:rPr>
                        <a:t>: 0, 0.0001, 0.001, 0.01, 0.1,1.0, 10.0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 err="1"/>
                        <a:t>fair_objective</a:t>
                      </a:r>
                      <a:r>
                        <a:rPr lang="en-US" sz="2400" dirty="0"/>
                        <a:t>: </a:t>
                      </a:r>
                      <a:r>
                        <a:rPr lang="en-US" sz="2400" dirty="0" err="1"/>
                        <a:t>nonparity</a:t>
                      </a:r>
                      <a:r>
                        <a:rPr lang="en-US" sz="2400" dirty="0"/>
                        <a:t>, under, value</a:t>
                      </a:r>
                      <a:endParaRPr lang="it-IT" altLang="it-IT" sz="2400" dirty="0">
                        <a:latin typeface="Arial" panose="020B0604020202020204" pitchFamily="34" charset="0"/>
                      </a:endParaRPr>
                    </a:p>
                    <a:p>
                      <a:endParaRPr lang="it-IT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211881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D4341465-DDAE-2305-5D2D-AFE01A389C1B}"/>
              </a:ext>
            </a:extLst>
          </p:cNvPr>
          <p:cNvSpPr txBox="1"/>
          <p:nvPr/>
        </p:nvSpPr>
        <p:spPr>
          <a:xfrm>
            <a:off x="2535380" y="4640376"/>
            <a:ext cx="712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Tabella</a:t>
            </a:r>
            <a:r>
              <a:rPr lang="it-IT" sz="2000" dirty="0"/>
              <a:t>: Pesi utilizzati per le diverse configurazioni dei test</a:t>
            </a:r>
          </a:p>
        </p:txBody>
      </p:sp>
      <p:pic>
        <p:nvPicPr>
          <p:cNvPr id="8" name="Immagine 7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BB07EC83-CD1D-894E-C91B-B7447BA9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0" name="Immagine 9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C1669FA3-2005-9EE4-384B-AD6B41A0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47A867D-EF01-FB00-3A82-F1B250F9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14</a:t>
            </a:fld>
            <a:endParaRPr lang="it-IT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BB89113-9D66-1AE3-6B2A-E4C9D703A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32" y="5290997"/>
            <a:ext cx="570506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fair_weight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peso globale della fairness.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vs_weight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peso dei livelli di vicinato nel grafo.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749A98B-CF55-0C3B-6427-571AEC844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9840" y="5290997"/>
            <a:ext cx="570506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sz="2000" b="1" i="1" dirty="0" err="1"/>
              <a:t>dis_weight</a:t>
            </a:r>
            <a:r>
              <a:rPr lang="it-IT" sz="2000" b="1" dirty="0"/>
              <a:t>: </a:t>
            </a:r>
            <a:r>
              <a:rPr lang="it-IT" sz="2000" dirty="0"/>
              <a:t>forza del discriminatore avversario.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sz="2000" b="1" i="1" dirty="0" err="1"/>
              <a:t>fair_objective</a:t>
            </a:r>
            <a:r>
              <a:rPr lang="it-IT" sz="2000" b="1" dirty="0"/>
              <a:t>: </a:t>
            </a:r>
            <a:r>
              <a:rPr lang="it-IT" sz="2000" dirty="0"/>
              <a:t>tipo di unfairness penalizzato.</a:t>
            </a: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34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A9330A16-D9A7-339A-6F58-A7D99A2B150A}"/>
              </a:ext>
            </a:extLst>
          </p:cNvPr>
          <p:cNvGrpSpPr/>
          <p:nvPr/>
        </p:nvGrpSpPr>
        <p:grpSpPr>
          <a:xfrm>
            <a:off x="5098473" y="71495"/>
            <a:ext cx="7093527" cy="6647320"/>
            <a:chOff x="2788364" y="123361"/>
            <a:chExt cx="6615267" cy="6305343"/>
          </a:xfrm>
        </p:grpSpPr>
        <p:pic>
          <p:nvPicPr>
            <p:cNvPr id="7" name="Immagine 6" descr="Immagine che contiene testo, diagramma, Piano&#10;&#10;Il contenuto generato dall'IA potrebbe non essere corretto.">
              <a:extLst>
                <a:ext uri="{FF2B5EF4-FFF2-40B4-BE49-F238E27FC236}">
                  <a16:creationId xmlns:a16="http://schemas.microsoft.com/office/drawing/2014/main" id="{DCB173BC-3914-55B3-2AA7-D852E5D3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364" y="123361"/>
              <a:ext cx="6615267" cy="6305343"/>
            </a:xfrm>
            <a:prstGeom prst="rect">
              <a:avLst/>
            </a:prstGeom>
          </p:spPr>
        </p:pic>
        <p:pic>
          <p:nvPicPr>
            <p:cNvPr id="10" name="Immagine 9" descr="Immagine che contiene emoticon, clipart, sorridente, cartone animato&#10;&#10;Il contenuto generato dall'IA potrebbe non essere corretto.">
              <a:extLst>
                <a:ext uri="{FF2B5EF4-FFF2-40B4-BE49-F238E27FC236}">
                  <a16:creationId xmlns:a16="http://schemas.microsoft.com/office/drawing/2014/main" id="{B37AAE91-1C03-5408-9D04-472A86576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848" y="2934034"/>
              <a:ext cx="308583" cy="310356"/>
            </a:xfrm>
            <a:prstGeom prst="rect">
              <a:avLst/>
            </a:prstGeom>
          </p:spPr>
        </p:pic>
        <p:pic>
          <p:nvPicPr>
            <p:cNvPr id="11" name="Immagine 10" descr="Immagine che contiene emoticon, cartone animato, sorridente, cerchio&#10;&#10;Il contenuto generato dall'IA potrebbe non essere corretto.">
              <a:extLst>
                <a:ext uri="{FF2B5EF4-FFF2-40B4-BE49-F238E27FC236}">
                  <a16:creationId xmlns:a16="http://schemas.microsoft.com/office/drawing/2014/main" id="{99EA5643-2B1F-4D68-9B06-607DFAFD6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442" y="2725495"/>
              <a:ext cx="727434" cy="727434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404E1C0-717A-A072-ED77-9FBBD826073D}"/>
              </a:ext>
            </a:extLst>
          </p:cNvPr>
          <p:cNvSpPr txBox="1"/>
          <p:nvPr/>
        </p:nvSpPr>
        <p:spPr>
          <a:xfrm>
            <a:off x="1219199" y="334"/>
            <a:ext cx="9753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Migliore configurazione dei modelli testati</a:t>
            </a:r>
          </a:p>
        </p:txBody>
      </p:sp>
      <p:pic>
        <p:nvPicPr>
          <p:cNvPr id="14" name="Immagine 13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025FFB3F-569F-C59B-E3CB-897AAB20D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6" name="Immagine 15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5409D3C3-E80B-9C22-C28B-130A39FE0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46989C8B-3FD0-EB50-23B6-429BE9DA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15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694666-B741-C971-3C12-A0D57B868390}"/>
              </a:ext>
            </a:extLst>
          </p:cNvPr>
          <p:cNvSpPr txBox="1"/>
          <p:nvPr/>
        </p:nvSpPr>
        <p:spPr>
          <a:xfrm>
            <a:off x="389383" y="999062"/>
            <a:ext cx="53481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Grafico 3D che confronta le migliori configurazioni fairness-</a:t>
            </a:r>
            <a:r>
              <a:rPr lang="it-IT" sz="2400" dirty="0" err="1"/>
              <a:t>aware</a:t>
            </a:r>
            <a:r>
              <a:rPr lang="it-IT" sz="2400" dirty="0"/>
              <a:t> dei modelli su tre assi: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/>
              <a:t>Accuratezza (Asse X),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/>
              <a:t>Fairness normalizzata (Asse Y)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/>
              <a:t>Emissioni (Asse Z)</a:t>
            </a:r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La Fairness è stata normalizzata ponendo: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/>
              <a:t>1 massima equità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400" dirty="0"/>
              <a:t>0 minima equità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21B8D3C5-12C3-B013-30A2-0AC6006A8BDA}"/>
              </a:ext>
            </a:extLst>
          </p:cNvPr>
          <p:cNvSpPr txBox="1">
            <a:spLocks/>
          </p:cNvSpPr>
          <p:nvPr/>
        </p:nvSpPr>
        <p:spPr>
          <a:xfrm>
            <a:off x="11474570" y="-1"/>
            <a:ext cx="5440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r" defTabSz="914400" rtl="0" eaLnBrk="1" latinLnBrk="0" hangingPunct="1">
              <a:defRPr sz="1600" b="1" u="none" kern="120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/22</a:t>
            </a:r>
          </a:p>
        </p:txBody>
      </p:sp>
    </p:spTree>
    <p:extLst>
      <p:ext uri="{BB962C8B-B14F-4D97-AF65-F5344CB8AC3E}">
        <p14:creationId xmlns:p14="http://schemas.microsoft.com/office/powerpoint/2010/main" val="851279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CBB4E-E52D-353A-CB51-4B85DE8C5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23DA34-F3A0-9691-3BB8-73502E2C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27425C-326E-CEEF-C3AB-D90DE9F5C946}"/>
              </a:ext>
            </a:extLst>
          </p:cNvPr>
          <p:cNvSpPr txBox="1"/>
          <p:nvPr/>
        </p:nvSpPr>
        <p:spPr>
          <a:xfrm>
            <a:off x="1219199" y="334"/>
            <a:ext cx="9753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Perché PFCN offre il miglior compromesso?</a:t>
            </a:r>
          </a:p>
        </p:txBody>
      </p:sp>
      <p:pic>
        <p:nvPicPr>
          <p:cNvPr id="8" name="Immagine 7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1B63FB6A-5076-7160-6C33-5CD0AE038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9" name="Immagine 8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F36D4974-A70B-2306-DD45-7FB0C80EE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8948C3FF-A7DD-9BF8-66D3-1D3583FC4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094767"/>
              </p:ext>
            </p:extLst>
          </p:nvPr>
        </p:nvGraphicFramePr>
        <p:xfrm>
          <a:off x="600220" y="902853"/>
          <a:ext cx="4272680" cy="226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340">
                  <a:extLst>
                    <a:ext uri="{9D8B030D-6E8A-4147-A177-3AD203B41FA5}">
                      <a16:colId xmlns:a16="http://schemas.microsoft.com/office/drawing/2014/main" val="4183566876"/>
                    </a:ext>
                  </a:extLst>
                </a:gridCol>
                <a:gridCol w="2136340">
                  <a:extLst>
                    <a:ext uri="{9D8B030D-6E8A-4147-A177-3AD203B41FA5}">
                      <a16:colId xmlns:a16="http://schemas.microsoft.com/office/drawing/2014/main" val="3579459555"/>
                    </a:ext>
                  </a:extLst>
                </a:gridCol>
              </a:tblGrid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Fairness </a:t>
                      </a:r>
                      <a:r>
                        <a:rPr lang="it-IT" b="0" dirty="0"/>
                        <a:t>(</a:t>
                      </a:r>
                      <a:r>
                        <a:rPr lang="it-IT" b="0" dirty="0" err="1"/>
                        <a:t>norm</a:t>
                      </a:r>
                      <a:r>
                        <a:rPr lang="it-IT" b="0" dirty="0"/>
                        <a:t>.)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077239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PFCN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1.00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04116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FOCF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0.93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294945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NFCF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03616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 err="1"/>
                        <a:t>FairGo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557125"/>
                  </a:ext>
                </a:extLst>
              </a:tr>
            </a:tbl>
          </a:graphicData>
        </a:graphic>
      </p:graphicFrame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60B1AE8B-26D4-B49A-2645-BE7C33560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097689"/>
              </p:ext>
            </p:extLst>
          </p:nvPr>
        </p:nvGraphicFramePr>
        <p:xfrm>
          <a:off x="7047345" y="902853"/>
          <a:ext cx="4457410" cy="226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705">
                  <a:extLst>
                    <a:ext uri="{9D8B030D-6E8A-4147-A177-3AD203B41FA5}">
                      <a16:colId xmlns:a16="http://schemas.microsoft.com/office/drawing/2014/main" val="3594826482"/>
                    </a:ext>
                  </a:extLst>
                </a:gridCol>
                <a:gridCol w="2228705">
                  <a:extLst>
                    <a:ext uri="{9D8B030D-6E8A-4147-A177-3AD203B41FA5}">
                      <a16:colId xmlns:a16="http://schemas.microsoft.com/office/drawing/2014/main" val="2702543986"/>
                    </a:ext>
                  </a:extLst>
                </a:gridCol>
              </a:tblGrid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NDCG@10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417200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0" dirty="0"/>
                        <a:t>NFCF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0" dirty="0"/>
                        <a:t>0.296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7280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PFCN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0.178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369214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FOCF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0.168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762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FairGo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0.159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298204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2FC506CC-C10D-3CBF-0AAE-5026A92B8363}"/>
              </a:ext>
            </a:extLst>
          </p:cNvPr>
          <p:cNvGraphicFramePr>
            <a:graphicFrameLocks noGrp="1"/>
          </p:cNvGraphicFramePr>
          <p:nvPr/>
        </p:nvGraphicFramePr>
        <p:xfrm>
          <a:off x="3910227" y="3977576"/>
          <a:ext cx="4371542" cy="226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5771">
                  <a:extLst>
                    <a:ext uri="{9D8B030D-6E8A-4147-A177-3AD203B41FA5}">
                      <a16:colId xmlns:a16="http://schemas.microsoft.com/office/drawing/2014/main" val="3594826482"/>
                    </a:ext>
                  </a:extLst>
                </a:gridCol>
                <a:gridCol w="2185771">
                  <a:extLst>
                    <a:ext uri="{9D8B030D-6E8A-4147-A177-3AD203B41FA5}">
                      <a16:colId xmlns:a16="http://schemas.microsoft.com/office/drawing/2014/main" val="2702543986"/>
                    </a:ext>
                  </a:extLst>
                </a:gridCol>
              </a:tblGrid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Emissioni </a:t>
                      </a:r>
                      <a:r>
                        <a:rPr lang="it-IT" b="0" dirty="0"/>
                        <a:t>(g)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417200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PFCN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/>
                        <a:t>8.9</a:t>
                      </a:r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7280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NFCF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10.1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369214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FOCF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12.0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762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 err="1"/>
                        <a:t>FairGo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144.4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298204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FA44D594-6605-FC95-C1D6-82F71E065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96" y="3209639"/>
            <a:ext cx="45444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Tabella 1: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Mostra i valori di equità raggiunti dai modelli, nella miglior configurazione.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F62DD28F-98D7-FA0D-F342-1D3BC6EC3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086" y="3209638"/>
            <a:ext cx="487911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Tabella 2: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Mostra i valori di accuratezza raggiunta dai modelli,</a:t>
            </a:r>
            <a:r>
              <a:rPr lang="it-IT" altLang="it-IT" sz="1600" dirty="0">
                <a:latin typeface="Arial" panose="020B0604020202020204" pitchFamily="34" charset="0"/>
              </a:rPr>
              <a:t> nella miglior configurazione.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">
                <a:extLst>
                  <a:ext uri="{FF2B5EF4-FFF2-40B4-BE49-F238E27FC236}">
                    <a16:creationId xmlns:a16="http://schemas.microsoft.com/office/drawing/2014/main" id="{591AB643-2A96-F9F0-6A33-271D2FBC9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780" y="6264903"/>
                <a:ext cx="4544435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it-IT" altLang="it-IT" sz="1600" b="1" i="0" u="none" strike="noStrike" cap="none" normalizeH="0" baseline="0" dirty="0">
                    <a:ln>
                      <a:noFill/>
                    </a:ln>
                    <a:solidFill>
                      <a:schemeClr val="tx2">
                        <a:lumMod val="90000"/>
                        <a:lumOff val="10000"/>
                      </a:schemeClr>
                    </a:solidFill>
                    <a:effectLst/>
                    <a:latin typeface="Arial" panose="020B0604020202020204" pitchFamily="34" charset="0"/>
                  </a:rPr>
                  <a:t>Tabella 1: 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Mostra i grammi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altLang="it-IT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it-IT" altLang="it-IT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kumimoji="0" lang="it-IT" altLang="it-IT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emessi</a:t>
                </a:r>
                <a:r>
                  <a:rPr kumimoji="0" lang="it-IT" altLang="it-IT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dai modelli, </a:t>
                </a:r>
                <a:r>
                  <a:rPr lang="it-IT" altLang="it-IT" sz="1600" dirty="0">
                    <a:latin typeface="Arial" panose="020B0604020202020204" pitchFamily="34" charset="0"/>
                  </a:rPr>
                  <a:t>nella miglior configurazione.</a:t>
                </a:r>
                <a:endParaRPr kumimoji="0" lang="it-IT" altLang="it-IT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Rectangle 1">
                <a:extLst>
                  <a:ext uri="{FF2B5EF4-FFF2-40B4-BE49-F238E27FC236}">
                    <a16:creationId xmlns:a16="http://schemas.microsoft.com/office/drawing/2014/main" id="{591AB643-2A96-F9F0-6A33-271D2FBC9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3780" y="6264903"/>
                <a:ext cx="4544435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70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3E544A-BFBB-81A1-4BF6-D5F69B21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F357F0-4A10-5416-1542-0C83DAC77F0E}"/>
              </a:ext>
            </a:extLst>
          </p:cNvPr>
          <p:cNvSpPr txBox="1"/>
          <p:nvPr/>
        </p:nvSpPr>
        <p:spPr>
          <a:xfrm>
            <a:off x="1219199" y="334"/>
            <a:ext cx="9753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Perché PFCN offre il miglior compromesso?</a:t>
            </a:r>
          </a:p>
        </p:txBody>
      </p:sp>
      <p:pic>
        <p:nvPicPr>
          <p:cNvPr id="8" name="Immagine 7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E0DAD01C-5D75-D922-79E2-9403A943B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9" name="Immagine 8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15F3B8AD-8DF4-291B-01F5-ACAEB6784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17EECE4C-7005-9927-EE42-57626F3B7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50461"/>
              </p:ext>
            </p:extLst>
          </p:nvPr>
        </p:nvGraphicFramePr>
        <p:xfrm>
          <a:off x="600220" y="902853"/>
          <a:ext cx="4272680" cy="226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340">
                  <a:extLst>
                    <a:ext uri="{9D8B030D-6E8A-4147-A177-3AD203B41FA5}">
                      <a16:colId xmlns:a16="http://schemas.microsoft.com/office/drawing/2014/main" val="4183566876"/>
                    </a:ext>
                  </a:extLst>
                </a:gridCol>
                <a:gridCol w="2136340">
                  <a:extLst>
                    <a:ext uri="{9D8B030D-6E8A-4147-A177-3AD203B41FA5}">
                      <a16:colId xmlns:a16="http://schemas.microsoft.com/office/drawing/2014/main" val="3579459555"/>
                    </a:ext>
                  </a:extLst>
                </a:gridCol>
              </a:tblGrid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Modello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Fairness </a:t>
                      </a:r>
                      <a:r>
                        <a:rPr lang="it-IT" b="0" dirty="0"/>
                        <a:t>(</a:t>
                      </a:r>
                      <a:r>
                        <a:rPr lang="it-IT" b="0" dirty="0" err="1"/>
                        <a:t>norm</a:t>
                      </a:r>
                      <a:r>
                        <a:rPr lang="it-IT" b="0" dirty="0"/>
                        <a:t>.)</a:t>
                      </a:r>
                      <a:endParaRPr lang="it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077239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PFCN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1.00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04116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FOCF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0.93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10294945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NFCF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03616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 err="1"/>
                        <a:t>FairGo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557125"/>
                  </a:ext>
                </a:extLst>
              </a:tr>
            </a:tbl>
          </a:graphicData>
        </a:graphic>
      </p:graphicFrame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C597D672-8ED0-E5A2-8A40-BADE0274F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408999"/>
              </p:ext>
            </p:extLst>
          </p:nvPr>
        </p:nvGraphicFramePr>
        <p:xfrm>
          <a:off x="7047345" y="902853"/>
          <a:ext cx="4457410" cy="226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705">
                  <a:extLst>
                    <a:ext uri="{9D8B030D-6E8A-4147-A177-3AD203B41FA5}">
                      <a16:colId xmlns:a16="http://schemas.microsoft.com/office/drawing/2014/main" val="3594826482"/>
                    </a:ext>
                  </a:extLst>
                </a:gridCol>
                <a:gridCol w="2228705">
                  <a:extLst>
                    <a:ext uri="{9D8B030D-6E8A-4147-A177-3AD203B41FA5}">
                      <a16:colId xmlns:a16="http://schemas.microsoft.com/office/drawing/2014/main" val="2702543986"/>
                    </a:ext>
                  </a:extLst>
                </a:gridCol>
              </a:tblGrid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Modello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NDCG@10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417200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0" dirty="0"/>
                        <a:t>NFCF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0" dirty="0"/>
                        <a:t>0.296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87280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PFCN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0.178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369214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FOCF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0.168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50762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FairGo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0.159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298204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C5C79B8F-0A57-F99E-AAFB-47B02AC42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754554"/>
              </p:ext>
            </p:extLst>
          </p:nvPr>
        </p:nvGraphicFramePr>
        <p:xfrm>
          <a:off x="3910227" y="3977576"/>
          <a:ext cx="4371542" cy="2267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5771">
                  <a:extLst>
                    <a:ext uri="{9D8B030D-6E8A-4147-A177-3AD203B41FA5}">
                      <a16:colId xmlns:a16="http://schemas.microsoft.com/office/drawing/2014/main" val="3594826482"/>
                    </a:ext>
                  </a:extLst>
                </a:gridCol>
                <a:gridCol w="2185771">
                  <a:extLst>
                    <a:ext uri="{9D8B030D-6E8A-4147-A177-3AD203B41FA5}">
                      <a16:colId xmlns:a16="http://schemas.microsoft.com/office/drawing/2014/main" val="2702543986"/>
                    </a:ext>
                  </a:extLst>
                </a:gridCol>
              </a:tblGrid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Modello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Emissioni </a:t>
                      </a:r>
                      <a:r>
                        <a:rPr lang="it-IT" b="0" dirty="0"/>
                        <a:t>(g)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417200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PFCN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b="1" dirty="0"/>
                        <a:t>8.9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7280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NFCF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10.1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2369214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FOCF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/>
                        <a:t>12.0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7628"/>
                  </a:ext>
                </a:extLst>
              </a:tr>
              <a:tr h="453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 err="1"/>
                        <a:t>FairGo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it-IT" dirty="0"/>
                        <a:t>144.4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298204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E8913DFE-9247-8D2A-C973-FF48A7415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96" y="3209639"/>
            <a:ext cx="454443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Tabella 1: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Mostra i valori di equità raggiunti dai modelli, nella miglior configurazione.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DE0A51D-1CAE-483A-EBFF-2E6243F8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086" y="3146579"/>
            <a:ext cx="445741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Tabella 2: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Mostra i valori di accuratezza raggiunta dai modelli,</a:t>
            </a:r>
            <a:r>
              <a:rPr lang="it-IT" altLang="it-IT" sz="1600" dirty="0">
                <a:latin typeface="Arial" panose="020B0604020202020204" pitchFamily="34" charset="0"/>
              </a:rPr>
              <a:t> nella miglior configurazione.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">
                <a:extLst>
                  <a:ext uri="{FF2B5EF4-FFF2-40B4-BE49-F238E27FC236}">
                    <a16:creationId xmlns:a16="http://schemas.microsoft.com/office/drawing/2014/main" id="{2F77D026-14D0-F9B0-D1AB-F728B92C6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780" y="6264903"/>
                <a:ext cx="4544435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it-IT" altLang="it-IT" sz="1600" b="1" i="0" u="none" strike="noStrike" cap="none" normalizeH="0" baseline="0" dirty="0">
                    <a:ln>
                      <a:noFill/>
                    </a:ln>
                    <a:solidFill>
                      <a:schemeClr val="tx2">
                        <a:lumMod val="90000"/>
                        <a:lumOff val="10000"/>
                      </a:schemeClr>
                    </a:solidFill>
                    <a:effectLst/>
                    <a:latin typeface="Arial" panose="020B0604020202020204" pitchFamily="34" charset="0"/>
                  </a:rPr>
                  <a:t>Tabella 1: </a:t>
                </a:r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Mostra i grammi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altLang="it-IT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it-IT" altLang="it-IT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kumimoji="0" lang="it-IT" altLang="it-IT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it-IT" altLang="it-IT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emessi</a:t>
                </a:r>
                <a:r>
                  <a:rPr kumimoji="0" lang="it-IT" altLang="it-IT" sz="16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dai modelli, </a:t>
                </a:r>
                <a:r>
                  <a:rPr lang="it-IT" altLang="it-IT" sz="1600" dirty="0">
                    <a:latin typeface="Arial" panose="020B0604020202020204" pitchFamily="34" charset="0"/>
                  </a:rPr>
                  <a:t>nella miglior configurazione.</a:t>
                </a:r>
                <a:endParaRPr kumimoji="0" lang="it-IT" altLang="it-IT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">
                <a:extLst>
                  <a:ext uri="{FF2B5EF4-FFF2-40B4-BE49-F238E27FC236}">
                    <a16:creationId xmlns:a16="http://schemas.microsoft.com/office/drawing/2014/main" id="{2F77D026-14D0-F9B0-D1AB-F728B92C6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3780" y="6264903"/>
                <a:ext cx="4544435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3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8605-E191-5FB0-D221-5A3B38A10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44185118-338C-D238-EF13-6533B9C0A682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Trade-off tra fairness, accuratezza ed emissioni 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2F4BE3B-A036-3718-A1AA-51ACDA1ED75F}"/>
              </a:ext>
            </a:extLst>
          </p:cNvPr>
          <p:cNvSpPr txBox="1"/>
          <p:nvPr/>
        </p:nvSpPr>
        <p:spPr>
          <a:xfrm>
            <a:off x="2241522" y="745314"/>
            <a:ext cx="109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PFCN</a:t>
            </a:r>
            <a:endParaRPr lang="it-IT" b="1" dirty="0"/>
          </a:p>
        </p:txBody>
      </p:sp>
      <p:pic>
        <p:nvPicPr>
          <p:cNvPr id="29" name="Immagine 2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843EB9E8-89C9-36CA-3F02-609EA139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30" name="Immagine 29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83B961AC-DD26-A3BA-3C17-A2A52AB73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31" name="Segnaposto numero diapositiva 30">
            <a:extLst>
              <a:ext uri="{FF2B5EF4-FFF2-40B4-BE49-F238E27FC236}">
                <a16:creationId xmlns:a16="http://schemas.microsoft.com/office/drawing/2014/main" id="{64F4D88B-E3D0-AD5B-EF4B-8F3C242F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18</a:t>
            </a:fld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61157A2-149E-FF27-1563-DE74149A730B}"/>
              </a:ext>
            </a:extLst>
          </p:cNvPr>
          <p:cNvSpPr txBox="1"/>
          <p:nvPr/>
        </p:nvSpPr>
        <p:spPr>
          <a:xfrm>
            <a:off x="15557" y="5423219"/>
            <a:ext cx="5543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Grafico</a:t>
            </a:r>
            <a:r>
              <a:rPr lang="it-IT" sz="2000" dirty="0"/>
              <a:t>: </a:t>
            </a:r>
            <a:r>
              <a:rPr lang="it-IT" sz="2000" dirty="0" err="1"/>
              <a:t>Heatmap</a:t>
            </a:r>
            <a:r>
              <a:rPr lang="it-IT" sz="2000" dirty="0"/>
              <a:t> che analizza il trade-off tra accuratezza, fairness ed emissioni di CO</a:t>
            </a:r>
            <a:r>
              <a:rPr lang="it-IT" sz="1400" dirty="0"/>
              <a:t>2  </a:t>
            </a:r>
            <a:r>
              <a:rPr lang="it-IT" sz="2000" dirty="0"/>
              <a:t>in </a:t>
            </a:r>
            <a:r>
              <a:rPr lang="it-IT" sz="2000" b="1" dirty="0"/>
              <a:t>PFCN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A998132F-C53C-9207-3054-B4DF18022E21}"/>
              </a:ext>
            </a:extLst>
          </p:cNvPr>
          <p:cNvSpPr/>
          <p:nvPr/>
        </p:nvSpPr>
        <p:spPr>
          <a:xfrm>
            <a:off x="11965488" y="2914183"/>
            <a:ext cx="167640" cy="542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F5102F00-A9EF-1487-DDB5-B6E0AE6E2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8"/>
          <a:stretch>
            <a:fillRect/>
          </a:stretch>
        </p:blipFill>
        <p:spPr>
          <a:xfrm>
            <a:off x="2725" y="1166110"/>
            <a:ext cx="6037128" cy="425710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1B66DC-56CB-40FD-B500-AE83A9C4D988}"/>
              </a:ext>
            </a:extLst>
          </p:cNvPr>
          <p:cNvSpPr txBox="1"/>
          <p:nvPr/>
        </p:nvSpPr>
        <p:spPr>
          <a:xfrm>
            <a:off x="2090626" y="5143286"/>
            <a:ext cx="13936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/>
              <a:t>Dis_weight</a:t>
            </a:r>
            <a:endParaRPr lang="it-IT" sz="1400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3374F0A-1AF0-95DD-7DEE-5076148E0D7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162488" y="2988850"/>
            <a:ext cx="568036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DW = 0–1 :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alta accuratezza ma elevate emissioni, risulta 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energivoro</a:t>
            </a:r>
            <a:r>
              <a:rPr lang="it-IT" altLang="it-IT" sz="2400" dirty="0"/>
              <a:t>,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DW = 100: </a:t>
            </a:r>
            <a:r>
              <a:rPr kumimoji="0" lang="it-IT" altLang="it-IT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miglior compromesso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it-IT" altLang="it-IT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DW = 1000:</a:t>
            </a:r>
            <a:r>
              <a:rPr kumimoji="0" lang="it-IT" altLang="it-IT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inefficiente</a:t>
            </a:r>
            <a:r>
              <a:rPr lang="it-IT" altLang="it-IT" sz="2400" dirty="0"/>
              <a:t>.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F40D308-96F1-797D-578C-E91AA87A69DF}"/>
              </a:ext>
            </a:extLst>
          </p:cNvPr>
          <p:cNvSpPr txBox="1"/>
          <p:nvPr/>
        </p:nvSpPr>
        <p:spPr>
          <a:xfrm>
            <a:off x="6039853" y="12253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sz="1800" b="1" i="1" dirty="0"/>
              <a:t>DW = </a:t>
            </a:r>
            <a:r>
              <a:rPr lang="it-IT" sz="1800" b="1" i="1" dirty="0" err="1"/>
              <a:t>dis_weight</a:t>
            </a:r>
            <a:r>
              <a:rPr lang="it-IT" b="1" i="1" dirty="0"/>
              <a:t> -</a:t>
            </a:r>
            <a:r>
              <a:rPr lang="it-IT" sz="1800" b="1" dirty="0"/>
              <a:t> </a:t>
            </a:r>
            <a:r>
              <a:rPr lang="it-IT" sz="1800" dirty="0"/>
              <a:t>forza del discriminatore avversario per </a:t>
            </a:r>
            <a:r>
              <a:rPr lang="it-IT" sz="1800" dirty="0" err="1"/>
              <a:t>efftuare</a:t>
            </a:r>
            <a:r>
              <a:rPr lang="it-IT" sz="1800" dirty="0"/>
              <a:t> il </a:t>
            </a:r>
            <a:r>
              <a:rPr lang="it-IT" sz="1800" dirty="0" err="1"/>
              <a:t>debiasing</a:t>
            </a:r>
            <a:r>
              <a:rPr lang="it-IT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072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4094-1EDA-BCA9-79ED-E5BC924C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DC2CEFF2-44E8-CCDC-4058-B6D2A5183569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Effetti del Training su Fairness e Emissioni   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D6A9AAF-2F15-2C1F-2562-178C8E4085C2}"/>
              </a:ext>
            </a:extLst>
          </p:cNvPr>
          <p:cNvSpPr txBox="1"/>
          <p:nvPr/>
        </p:nvSpPr>
        <p:spPr>
          <a:xfrm>
            <a:off x="7942675" y="1016987"/>
            <a:ext cx="142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PFCN</a:t>
            </a:r>
            <a:endParaRPr lang="it-IT" sz="2000" b="1" dirty="0"/>
          </a:p>
        </p:txBody>
      </p:sp>
      <p:pic>
        <p:nvPicPr>
          <p:cNvPr id="21" name="Immagine 20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297C38B5-8E37-1533-61CF-422BED224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22" name="Immagine 21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A8721F80-070C-CEC4-BC0E-674B6EA63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673882BB-B125-753B-E7B2-194570F8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19</a:t>
            </a:fld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6B76439-7D1D-2B36-9D6D-28B8EC5E18C4}"/>
              </a:ext>
            </a:extLst>
          </p:cNvPr>
          <p:cNvSpPr txBox="1"/>
          <p:nvPr/>
        </p:nvSpPr>
        <p:spPr>
          <a:xfrm>
            <a:off x="6136708" y="5433200"/>
            <a:ext cx="5147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Grafico</a:t>
            </a:r>
            <a:r>
              <a:rPr lang="it-IT" sz="2000" dirty="0"/>
              <a:t>: </a:t>
            </a:r>
            <a:r>
              <a:rPr lang="it-IT" sz="2000" dirty="0" err="1"/>
              <a:t>scatter</a:t>
            </a:r>
            <a:r>
              <a:rPr lang="it-IT" sz="2000" dirty="0"/>
              <a:t> plot che mostra gli effetti del peso dato alla fairness in </a:t>
            </a:r>
            <a:r>
              <a:rPr lang="it-IT" sz="2000" b="1" dirty="0"/>
              <a:t>PFCN </a:t>
            </a:r>
            <a:r>
              <a:rPr lang="it-IT" sz="2000" dirty="0"/>
              <a:t>sulla fairness ed emissioni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D96D8E8-1120-9EC3-93E7-802F41D61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0884" y="1489111"/>
            <a:ext cx="6658830" cy="3979797"/>
          </a:xfrm>
          <a:prstGeom prst="rect">
            <a:avLst/>
          </a:prstGeom>
        </p:spPr>
      </p:pic>
      <p:pic>
        <p:nvPicPr>
          <p:cNvPr id="17" name="Immagine 16" descr="Immagine che contiene emoticon, cartone animato, sorridente, cerchio&#10;&#10;Il contenuto generato dall'IA potrebbe non essere corretto.">
            <a:extLst>
              <a:ext uri="{FF2B5EF4-FFF2-40B4-BE49-F238E27FC236}">
                <a16:creationId xmlns:a16="http://schemas.microsoft.com/office/drawing/2014/main" id="{F485A928-BB99-8675-547A-5244E4DA6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884" y="1165708"/>
            <a:ext cx="748998" cy="748998"/>
          </a:xfrm>
          <a:prstGeom prst="rect">
            <a:avLst/>
          </a:prstGeom>
        </p:spPr>
      </p:pic>
      <p:pic>
        <p:nvPicPr>
          <p:cNvPr id="20" name="Immagine 19" descr="Immagine che contiene emoticon, clipart, sorrident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9BEB42D9-8429-5CED-04C7-7E3C051C6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337" y="4508000"/>
            <a:ext cx="560525" cy="563745"/>
          </a:xfrm>
          <a:prstGeom prst="rect">
            <a:avLst/>
          </a:prstGeom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6273C6AA-C191-7E30-C03F-7A489B202B9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9138" y="2201736"/>
            <a:ext cx="523379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DW: medium </a:t>
            </a:r>
            <a:r>
              <a:rPr lang="it-IT" altLang="it-IT" sz="2000" dirty="0"/>
              <a:t>ottimale</a:t>
            </a: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it-IT" sz="2000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it-IT" altLang="it-IT" sz="2000" b="1" dirty="0"/>
              <a:t>DW: </a:t>
            </a:r>
            <a:r>
              <a:rPr lang="it-IT" altLang="it-IT" sz="2000" b="1" dirty="0" err="1"/>
              <a:t>null</a:t>
            </a:r>
            <a:r>
              <a:rPr lang="it-IT" altLang="it-IT" sz="2000" b="1" dirty="0"/>
              <a:t> </a:t>
            </a:r>
            <a:r>
              <a:rPr lang="it-IT" altLang="it-IT" sz="2000" dirty="0"/>
              <a:t>addestramento incontrollato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it-IT" sz="20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sz="2000" b="1" dirty="0">
                <a:latin typeface="Arial" panose="020B0604020202020204" pitchFamily="34" charset="0"/>
              </a:rPr>
              <a:t>DW: low</a:t>
            </a:r>
            <a:r>
              <a:rPr lang="it-IT" altLang="it-IT" sz="2000" dirty="0">
                <a:latin typeface="Arial" panose="020B0604020202020204" pitchFamily="34" charset="0"/>
              </a:rPr>
              <a:t> troppo debole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it-IT" altLang="it-IT" sz="20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sz="2000" b="1" dirty="0">
                <a:latin typeface="Arial" panose="020B0604020202020204" pitchFamily="34" charset="0"/>
              </a:rPr>
              <a:t>DW: high</a:t>
            </a:r>
            <a:r>
              <a:rPr lang="it-IT" altLang="it-IT" sz="2000" dirty="0">
                <a:latin typeface="Arial" panose="020B0604020202020204" pitchFamily="34" charset="0"/>
              </a:rPr>
              <a:t> troppo rigido</a:t>
            </a:r>
            <a:endParaRPr lang="it-IT" altLang="it-IT" sz="20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02570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8FADDA16-663A-1851-DF19-D773659A6C4F}"/>
              </a:ext>
            </a:extLst>
          </p:cNvPr>
          <p:cNvSpPr txBox="1"/>
          <p:nvPr/>
        </p:nvSpPr>
        <p:spPr>
          <a:xfrm>
            <a:off x="1744637" y="376039"/>
            <a:ext cx="870272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ea typeface="Cascadia Mono SemiBold" panose="020B0609020000020004" pitchFamily="49" charset="0"/>
                <a:cs typeface="Aharoni" panose="02010803020104030203" pitchFamily="2" charset="-79"/>
                <a:sym typeface="Questrial"/>
              </a:rPr>
              <a:t>Definizione di sostenibilità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AE67B9-3066-A80E-4BBF-34628B5CB033}"/>
              </a:ext>
            </a:extLst>
          </p:cNvPr>
          <p:cNvSpPr txBox="1"/>
          <p:nvPr/>
        </p:nvSpPr>
        <p:spPr>
          <a:xfrm>
            <a:off x="289560" y="1074951"/>
            <a:ext cx="11612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i="1" dirty="0"/>
              <a:t>« Uno sviluppo è sostenibile se in grado di soddisfare le esigenze del presente senza compromettere la possibilità delle generazioni future di soddisfare le proprie. » </a:t>
            </a:r>
          </a:p>
          <a:p>
            <a:pPr algn="ctr"/>
            <a:r>
              <a:rPr lang="it-IT" sz="1600" i="1" dirty="0"/>
              <a:t>Definizione ufficiale secondo il Rapporto Brundtland, 1987 (Nazioni unite).</a:t>
            </a:r>
          </a:p>
        </p:txBody>
      </p:sp>
      <p:pic>
        <p:nvPicPr>
          <p:cNvPr id="9" name="Immagine 8" descr="Immagine che contiene testo, schermata, Rettangolo, design&#10;&#10;Il contenuto generato dall'IA potrebbe non essere corretto.">
            <a:extLst>
              <a:ext uri="{FF2B5EF4-FFF2-40B4-BE49-F238E27FC236}">
                <a16:creationId xmlns:a16="http://schemas.microsoft.com/office/drawing/2014/main" id="{86A42E0A-DE65-FC90-01B8-9571CCB04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28" y="2509121"/>
            <a:ext cx="4690872" cy="3668294"/>
          </a:xfrm>
          <a:prstGeom prst="rect">
            <a:avLst/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72DE08-B10E-53E7-0491-72D9B4B220E1}"/>
              </a:ext>
            </a:extLst>
          </p:cNvPr>
          <p:cNvSpPr txBox="1"/>
          <p:nvPr/>
        </p:nvSpPr>
        <p:spPr>
          <a:xfrm>
            <a:off x="0" y="4112435"/>
            <a:ext cx="727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concetto di </a:t>
            </a:r>
            <a:r>
              <a:rPr lang="it-IT" sz="2400" b="1" dirty="0"/>
              <a:t>sostenibilità</a:t>
            </a:r>
            <a:r>
              <a:rPr lang="it-IT" sz="2400" dirty="0"/>
              <a:t> è supportato da </a:t>
            </a:r>
            <a:r>
              <a:rPr lang="it-IT" sz="2400" b="1" dirty="0"/>
              <a:t>3 pilastri</a:t>
            </a:r>
            <a:r>
              <a:rPr lang="it-IT" sz="2400" dirty="0"/>
              <a:t>: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FB8C9F5-249B-3883-020B-3F610F9EA60B}"/>
              </a:ext>
            </a:extLst>
          </p:cNvPr>
          <p:cNvSpPr txBox="1"/>
          <p:nvPr/>
        </p:nvSpPr>
        <p:spPr>
          <a:xfrm>
            <a:off x="152397" y="4583765"/>
            <a:ext cx="727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/>
              <a:t>👥  SOCIALE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7179D04-78BD-F3F3-8FD9-44F38E81EA05}"/>
              </a:ext>
            </a:extLst>
          </p:cNvPr>
          <p:cNvSpPr txBox="1"/>
          <p:nvPr/>
        </p:nvSpPr>
        <p:spPr>
          <a:xfrm>
            <a:off x="152396" y="5024465"/>
            <a:ext cx="727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/>
              <a:t>🌱 AMBIENTALE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5287AF4-3043-2465-0120-79BF9BCCAC9B}"/>
              </a:ext>
            </a:extLst>
          </p:cNvPr>
          <p:cNvSpPr txBox="1"/>
          <p:nvPr/>
        </p:nvSpPr>
        <p:spPr>
          <a:xfrm>
            <a:off x="152395" y="5465165"/>
            <a:ext cx="7272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/>
              <a:t>💰 ECONOMICO</a:t>
            </a:r>
          </a:p>
        </p:txBody>
      </p:sp>
      <p:pic>
        <p:nvPicPr>
          <p:cNvPr id="19" name="Immagine 1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FC59C39B-DE77-7972-0E4A-0E59BB1C0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20" name="Immagine 19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D3675DB5-B9FF-2B3D-95B8-73D924EDD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7B749A49-825D-2FE0-688F-948343EA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8630" y="0"/>
            <a:ext cx="2743200" cy="365125"/>
          </a:xfrm>
        </p:spPr>
        <p:txBody>
          <a:bodyPr/>
          <a:lstStyle/>
          <a:p>
            <a:fld id="{BBC68D46-C713-4B31-AA63-B8DAAF539C77}" type="slidenum">
              <a:rPr lang="it-IT" smtClean="0"/>
              <a:t>2</a:t>
            </a:fld>
            <a:endParaRPr lang="it-IT" dirty="0"/>
          </a:p>
        </p:txBody>
      </p:sp>
      <p:pic>
        <p:nvPicPr>
          <p:cNvPr id="4" name="Immagine 3" descr="Immagine che contiene Elementi grafici, arte, cerchio, design&#10;&#10;Il contenuto generato dall'IA potrebbe non essere corretto.">
            <a:extLst>
              <a:ext uri="{FF2B5EF4-FFF2-40B4-BE49-F238E27FC236}">
                <a16:creationId xmlns:a16="http://schemas.microsoft.com/office/drawing/2014/main" id="{6376B77E-1674-6802-56B5-EBEA053048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95" y="2585330"/>
            <a:ext cx="993010" cy="8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64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4561F-617E-426E-DCC9-FE12CBE2E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99927475-88A1-8A20-9865-1BD32496728C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 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Effetti del Training su Accuratezza ed Emissioni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5414EAF-6C03-590B-4F42-B12CCF06B8D3}"/>
              </a:ext>
            </a:extLst>
          </p:cNvPr>
          <p:cNvSpPr txBox="1"/>
          <p:nvPr/>
        </p:nvSpPr>
        <p:spPr>
          <a:xfrm>
            <a:off x="2282872" y="1000224"/>
            <a:ext cx="109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PFCN</a:t>
            </a:r>
            <a:endParaRPr lang="it-IT" b="1" dirty="0"/>
          </a:p>
        </p:txBody>
      </p:sp>
      <p:pic>
        <p:nvPicPr>
          <p:cNvPr id="27" name="Immagine 26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D340F872-0D3B-E2BC-B6D7-78D587F82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29" name="Immagine 28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8DC6F97C-8469-C5B3-01B4-7780FFAE2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30" name="Segnaposto numero diapositiva 29">
            <a:extLst>
              <a:ext uri="{FF2B5EF4-FFF2-40B4-BE49-F238E27FC236}">
                <a16:creationId xmlns:a16="http://schemas.microsoft.com/office/drawing/2014/main" id="{1328B9DB-6877-3D0F-9D27-D69F9E61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20</a:t>
            </a:fld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3741D1B-027F-4AAB-093D-6A821B98F7D8}"/>
              </a:ext>
            </a:extLst>
          </p:cNvPr>
          <p:cNvSpPr txBox="1"/>
          <p:nvPr/>
        </p:nvSpPr>
        <p:spPr>
          <a:xfrm>
            <a:off x="514008" y="5232930"/>
            <a:ext cx="5188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Grafico</a:t>
            </a:r>
            <a:r>
              <a:rPr lang="it-IT" sz="2000" dirty="0"/>
              <a:t>: </a:t>
            </a:r>
            <a:r>
              <a:rPr lang="it-IT" sz="2000" dirty="0" err="1"/>
              <a:t>scatter</a:t>
            </a:r>
            <a:r>
              <a:rPr lang="it-IT" sz="2000" dirty="0"/>
              <a:t> plot che mostra gli effetti dei pesi dati alla fairness durante il training su accuratezza ed emissioni in </a:t>
            </a:r>
            <a:r>
              <a:rPr lang="it-IT" sz="2000" b="1" dirty="0"/>
              <a:t>PFCN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6320052-E50E-1E18-15EB-7DD4B19D5D52}"/>
              </a:ext>
            </a:extLst>
          </p:cNvPr>
          <p:cNvGrpSpPr/>
          <p:nvPr/>
        </p:nvGrpSpPr>
        <p:grpSpPr>
          <a:xfrm>
            <a:off x="0" y="1444143"/>
            <a:ext cx="6134235" cy="3881166"/>
            <a:chOff x="71128" y="2085470"/>
            <a:chExt cx="5901199" cy="3699523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FD93D76D-9B2F-76AB-0086-7999C839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28" y="2243120"/>
              <a:ext cx="5795857" cy="3541873"/>
            </a:xfrm>
            <a:prstGeom prst="rect">
              <a:avLst/>
            </a:prstGeom>
          </p:spPr>
        </p:pic>
        <p:pic>
          <p:nvPicPr>
            <p:cNvPr id="24" name="Immagine 23" descr="Immagine che contiene emoticon, cartone animato, sorridente, cerchio&#10;&#10;Il contenuto generato dall'IA potrebbe non essere corretto.">
              <a:extLst>
                <a:ext uri="{FF2B5EF4-FFF2-40B4-BE49-F238E27FC236}">
                  <a16:creationId xmlns:a16="http://schemas.microsoft.com/office/drawing/2014/main" id="{3EACE3CC-8A8E-C12A-8AEC-94A1D49D5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9" y="2085470"/>
              <a:ext cx="574667" cy="574667"/>
            </a:xfrm>
            <a:prstGeom prst="rect">
              <a:avLst/>
            </a:prstGeom>
          </p:spPr>
        </p:pic>
        <p:pic>
          <p:nvPicPr>
            <p:cNvPr id="25" name="Immagine 24" descr="Immagine che contiene emoticon, clipart, sorridente, cartone animato&#10;&#10;Il contenuto generato dall'IA potrebbe non essere corretto.">
              <a:extLst>
                <a:ext uri="{FF2B5EF4-FFF2-40B4-BE49-F238E27FC236}">
                  <a16:creationId xmlns:a16="http://schemas.microsoft.com/office/drawing/2014/main" id="{51E61DFD-4882-4E06-A32F-C7A5E784C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847" y="5088077"/>
              <a:ext cx="415480" cy="417867"/>
            </a:xfrm>
            <a:prstGeom prst="rect">
              <a:avLst/>
            </a:prstGeom>
          </p:spPr>
        </p:pic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19AEA0B1-A7FF-FEBB-5807-731368B9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442" y="2242190"/>
            <a:ext cx="569264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sz="2000" b="1" dirty="0">
                <a:latin typeface="Arial" panose="020B0604020202020204" pitchFamily="34" charset="0"/>
              </a:rPr>
              <a:t>DW: high / low </a:t>
            </a:r>
            <a:r>
              <a:rPr lang="it-IT" altLang="it-IT" sz="2000" dirty="0">
                <a:latin typeface="Arial" panose="020B0604020202020204" pitchFamily="34" charset="0"/>
              </a:rPr>
              <a:t>Migliori Configurazioni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it-IT" altLang="it-IT" sz="2000" b="1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DW: medium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basse emissioni e accuratezza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it-IT" sz="20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DW: </a:t>
            </a: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senza vincoli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847D1D5D-14D4-D805-D9B8-EF8731FA695A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Conclusioni</a:t>
            </a:r>
          </a:p>
        </p:txBody>
      </p:sp>
      <p:pic>
        <p:nvPicPr>
          <p:cNvPr id="5" name="Immagine 4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4FBCB821-4E3B-75C1-7151-5226F1988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7" name="Immagine 6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0F286E24-24FC-45C6-12F5-1A94B0AFE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C4A1BD1-4CA1-D0B6-7C0C-5A150038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21</a:t>
            </a:fld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0BA3199-D224-69EA-1A5C-CBA86F937873}"/>
              </a:ext>
            </a:extLst>
          </p:cNvPr>
          <p:cNvSpPr/>
          <p:nvPr/>
        </p:nvSpPr>
        <p:spPr>
          <a:xfrm>
            <a:off x="281178" y="942974"/>
            <a:ext cx="1115987" cy="553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2247357-A3B3-6224-51C9-3F35D170F7D8}"/>
              </a:ext>
            </a:extLst>
          </p:cNvPr>
          <p:cNvSpPr/>
          <p:nvPr/>
        </p:nvSpPr>
        <p:spPr>
          <a:xfrm>
            <a:off x="996696" y="942974"/>
            <a:ext cx="10673633" cy="156347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79A6D5D-1A5C-0A7D-B01E-CB52CEC1971A}"/>
              </a:ext>
            </a:extLst>
          </p:cNvPr>
          <p:cNvSpPr/>
          <p:nvPr/>
        </p:nvSpPr>
        <p:spPr>
          <a:xfrm>
            <a:off x="277957" y="2741552"/>
            <a:ext cx="1115987" cy="553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7A36985-51F5-84A0-FF30-24088628977D}"/>
              </a:ext>
            </a:extLst>
          </p:cNvPr>
          <p:cNvSpPr/>
          <p:nvPr/>
        </p:nvSpPr>
        <p:spPr>
          <a:xfrm>
            <a:off x="320416" y="4614101"/>
            <a:ext cx="1115987" cy="553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1F8005A-BB4F-C67E-6D2E-45D91AE8618C}"/>
              </a:ext>
            </a:extLst>
          </p:cNvPr>
          <p:cNvSpPr/>
          <p:nvPr/>
        </p:nvSpPr>
        <p:spPr>
          <a:xfrm>
            <a:off x="1045078" y="4607871"/>
            <a:ext cx="10673633" cy="15634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520EEE1-DEBA-F3B3-4A2F-1CEBFB50F879}"/>
              </a:ext>
            </a:extLst>
          </p:cNvPr>
          <p:cNvSpPr/>
          <p:nvPr/>
        </p:nvSpPr>
        <p:spPr>
          <a:xfrm>
            <a:off x="996696" y="2741552"/>
            <a:ext cx="10673633" cy="16312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79EAA69-EFC6-4599-1974-01AC69415694}"/>
              </a:ext>
            </a:extLst>
          </p:cNvPr>
          <p:cNvSpPr txBox="1"/>
          <p:nvPr/>
        </p:nvSpPr>
        <p:spPr>
          <a:xfrm>
            <a:off x="296245" y="990277"/>
            <a:ext cx="76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Neue Machina"/>
                <a:cs typeface="Aharoni" panose="02010803020104030203" pitchFamily="2" charset="-79"/>
              </a:rPr>
              <a:t>RQ1</a:t>
            </a:r>
            <a:endParaRPr lang="it-IT" b="1" dirty="0">
              <a:latin typeface="Neue Machina"/>
              <a:cs typeface="Aharoni" panose="02010803020104030203" pitchFamily="2" charset="-79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C82F448-681D-E7C6-8363-2230BE7C55A9}"/>
              </a:ext>
            </a:extLst>
          </p:cNvPr>
          <p:cNvSpPr txBox="1"/>
          <p:nvPr/>
        </p:nvSpPr>
        <p:spPr>
          <a:xfrm>
            <a:off x="320416" y="2787718"/>
            <a:ext cx="76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Neue Machina"/>
                <a:cs typeface="Aharoni" panose="02010803020104030203" pitchFamily="2" charset="-79"/>
              </a:rPr>
              <a:t>RQ2</a:t>
            </a:r>
            <a:endParaRPr lang="it-IT" b="1" dirty="0">
              <a:latin typeface="Neue Machina"/>
              <a:cs typeface="Aharoni" panose="02010803020104030203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164BA3B-3E2E-9F11-2924-D962269DDAC3}"/>
              </a:ext>
            </a:extLst>
          </p:cNvPr>
          <p:cNvSpPr txBox="1"/>
          <p:nvPr/>
        </p:nvSpPr>
        <p:spPr>
          <a:xfrm>
            <a:off x="366427" y="4660267"/>
            <a:ext cx="76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Neue Machina"/>
                <a:cs typeface="Aharoni" panose="02010803020104030203" pitchFamily="2" charset="-79"/>
              </a:rPr>
              <a:t>RQ3</a:t>
            </a:r>
            <a:endParaRPr lang="it-IT" b="1" dirty="0">
              <a:latin typeface="Neue Machina"/>
              <a:cs typeface="Aharoni" panose="02010803020104030203" pitchFamily="2" charset="-79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6DE6B03-E035-EF3A-08DD-B5F5486775AB}"/>
              </a:ext>
            </a:extLst>
          </p:cNvPr>
          <p:cNvSpPr txBox="1"/>
          <p:nvPr/>
        </p:nvSpPr>
        <p:spPr>
          <a:xfrm>
            <a:off x="1045077" y="964144"/>
            <a:ext cx="10673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Il trade-off tra accuratezza, fairness e sostenibilità esiste ma è gestibile.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Migliorare la fairness tende a ridurre l’accuratezza e aumentare le emissioni, ma l’uso di vincoli moderati consente di raggiungere un buon compromesso tra le tre dimensioni.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F0EDDDF-BDC7-8625-CE0F-49C8FC67A8E3}"/>
              </a:ext>
            </a:extLst>
          </p:cNvPr>
          <p:cNvSpPr txBox="1"/>
          <p:nvPr/>
        </p:nvSpPr>
        <p:spPr>
          <a:xfrm>
            <a:off x="1132787" y="4619225"/>
            <a:ext cx="10594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L’analisi</a:t>
            </a:r>
            <a:r>
              <a:rPr lang="it-IT" sz="2400" dirty="0">
                <a:solidFill>
                  <a:schemeClr val="bg1"/>
                </a:solidFill>
              </a:rPr>
              <a:t> focalizzata </a:t>
            </a:r>
            <a:r>
              <a:rPr lang="it-IT" sz="2400" b="1" dirty="0">
                <a:solidFill>
                  <a:schemeClr val="bg1"/>
                </a:solidFill>
              </a:rPr>
              <a:t>sull’accuratezza</a:t>
            </a:r>
            <a:r>
              <a:rPr lang="it-IT" sz="2400" dirty="0">
                <a:solidFill>
                  <a:schemeClr val="bg1"/>
                </a:solidFill>
              </a:rPr>
              <a:t>, il consumo energetico resta relativamente contenuto rispetto ad un costo sociale in termini di equità che varia pesantemente al variare dei Vincoli  di fairness applicati. </a:t>
            </a:r>
            <a:r>
              <a:rPr lang="it-IT" sz="2400" b="1" dirty="0">
                <a:solidFill>
                  <a:schemeClr val="bg1"/>
                </a:solidFill>
              </a:rPr>
              <a:t>La scelta dipende dalle priorità del sistema.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D5A1600-1515-FE41-3DE1-290CA5A2A95E}"/>
              </a:ext>
            </a:extLst>
          </p:cNvPr>
          <p:cNvSpPr txBox="1"/>
          <p:nvPr/>
        </p:nvSpPr>
        <p:spPr>
          <a:xfrm>
            <a:off x="1045077" y="2786209"/>
            <a:ext cx="1056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Dall’analisi</a:t>
            </a:r>
            <a:r>
              <a:rPr lang="it-IT" sz="2400" dirty="0">
                <a:solidFill>
                  <a:schemeClr val="bg1"/>
                </a:solidFill>
              </a:rPr>
              <a:t> sulla </a:t>
            </a:r>
            <a:r>
              <a:rPr lang="it-IT" sz="2400" b="1" dirty="0">
                <a:solidFill>
                  <a:schemeClr val="bg1"/>
                </a:solidFill>
              </a:rPr>
              <a:t>fairness</a:t>
            </a:r>
            <a:r>
              <a:rPr lang="it-IT" sz="2400" dirty="0">
                <a:solidFill>
                  <a:schemeClr val="bg1"/>
                </a:solidFill>
              </a:rPr>
              <a:t> si evince che </a:t>
            </a:r>
            <a:r>
              <a:rPr lang="it-IT" sz="2400" b="1" dirty="0">
                <a:solidFill>
                  <a:schemeClr val="bg1"/>
                </a:solidFill>
              </a:rPr>
              <a:t>vincoli estremi </a:t>
            </a:r>
            <a:r>
              <a:rPr lang="it-IT" sz="2400" dirty="0">
                <a:solidFill>
                  <a:schemeClr val="bg1"/>
                </a:solidFill>
              </a:rPr>
              <a:t>aumentano le emissioni e riducono la qualità predittiva in quasi tutti i casi.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b="1" dirty="0">
                <a:solidFill>
                  <a:schemeClr val="bg1"/>
                </a:solidFill>
              </a:rPr>
              <a:t>Una calibrazione oculata dei vincoli è essenziale per un ottimo compromesso.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2E92CA3-FB5B-A439-613C-5AE3D0C2839D}"/>
              </a:ext>
            </a:extLst>
          </p:cNvPr>
          <p:cNvSpPr/>
          <p:nvPr/>
        </p:nvSpPr>
        <p:spPr>
          <a:xfrm>
            <a:off x="3733800" y="2887862"/>
            <a:ext cx="5019675" cy="4481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Ottimizzare i vincoli e i parametri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5CC1024-3F60-C50B-4B91-B429B5FE6F4A}"/>
              </a:ext>
            </a:extLst>
          </p:cNvPr>
          <p:cNvSpPr/>
          <p:nvPr/>
        </p:nvSpPr>
        <p:spPr>
          <a:xfrm>
            <a:off x="3733799" y="4708426"/>
            <a:ext cx="5019675" cy="4481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dirty="0">
                <a:solidFill>
                  <a:schemeClr val="tx1"/>
                </a:solidFill>
              </a:rPr>
              <a:t>Integrare nuove dimensioni di analisi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3B80BE4-AA4B-5845-E0F1-6FF41725AE3B}"/>
              </a:ext>
            </a:extLst>
          </p:cNvPr>
          <p:cNvSpPr/>
          <p:nvPr/>
        </p:nvSpPr>
        <p:spPr>
          <a:xfrm>
            <a:off x="3733800" y="1104463"/>
            <a:ext cx="5019675" cy="4481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>
                <a:solidFill>
                  <a:schemeClr val="tx1"/>
                </a:solidFill>
              </a:rPr>
              <a:t>Ampliare la sperimentazione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EF5C667-2005-4B79-FEB3-6DF2A3608F57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Sviluppi Futuri</a:t>
            </a:r>
          </a:p>
        </p:txBody>
      </p:sp>
      <p:pic>
        <p:nvPicPr>
          <p:cNvPr id="5" name="Immagine 4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E1465A3E-0A2B-2706-2FEB-C8FCD28F8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8" name="Immagine 7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B69112E6-80C2-6BCC-86D5-12C5BAE19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0FE637C-554F-B058-AFCA-CA0FA81F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22</a:t>
            </a:fld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E9571D6D-2860-743C-4EC6-8344EFEDF4C7}"/>
              </a:ext>
            </a:extLst>
          </p:cNvPr>
          <p:cNvSpPr/>
          <p:nvPr/>
        </p:nvSpPr>
        <p:spPr>
          <a:xfrm>
            <a:off x="1630337" y="1500164"/>
            <a:ext cx="9371844" cy="11015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Testare i modelli su dataset più complessi, e con nuovi algoritmi.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18680E4-7C53-6CBD-D66D-E52A6DBF76A2}"/>
              </a:ext>
            </a:extLst>
          </p:cNvPr>
          <p:cNvSpPr/>
          <p:nvPr/>
        </p:nvSpPr>
        <p:spPr>
          <a:xfrm>
            <a:off x="1630337" y="3249660"/>
            <a:ext cx="9371844" cy="1101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Sviluppare tecniche di calibrazione automatica e approcci adattivi.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910797F-B5E8-3D2C-038D-90C24C1A77B6}"/>
              </a:ext>
            </a:extLst>
          </p:cNvPr>
          <p:cNvSpPr/>
          <p:nvPr/>
        </p:nvSpPr>
        <p:spPr>
          <a:xfrm>
            <a:off x="1630337" y="5087352"/>
            <a:ext cx="9371844" cy="11015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Considerare anche aspetti economici ( Terzo pilastro della sostenibilità), per una valutazione a </a:t>
            </a:r>
            <a:r>
              <a:rPr lang="it-IT" sz="2400"/>
              <a:t>360° sul tema.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54376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1665B-D882-6794-CADF-84066325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A0E350-94E2-8A4F-00B1-C3BFF80BE297}"/>
              </a:ext>
            </a:extLst>
          </p:cNvPr>
          <p:cNvSpPr/>
          <p:nvPr/>
        </p:nvSpPr>
        <p:spPr>
          <a:xfrm>
            <a:off x="-1700873" y="-2979390"/>
            <a:ext cx="5587319" cy="5733256"/>
          </a:xfrm>
          <a:custGeom>
            <a:avLst/>
            <a:gdLst/>
            <a:ahLst/>
            <a:cxnLst/>
            <a:rect l="l" t="t" r="r" b="b"/>
            <a:pathLst>
              <a:path w="8380978" h="8599884">
                <a:moveTo>
                  <a:pt x="0" y="0"/>
                </a:moveTo>
                <a:lnTo>
                  <a:pt x="8380978" y="0"/>
                </a:lnTo>
                <a:lnTo>
                  <a:pt x="8380978" y="8599884"/>
                </a:lnTo>
                <a:lnTo>
                  <a:pt x="0" y="859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E73E32-AE95-3740-2B0F-088EE078B901}"/>
              </a:ext>
            </a:extLst>
          </p:cNvPr>
          <p:cNvSpPr/>
          <p:nvPr/>
        </p:nvSpPr>
        <p:spPr>
          <a:xfrm>
            <a:off x="9069072" y="-2384644"/>
            <a:ext cx="5587319" cy="5733256"/>
          </a:xfrm>
          <a:custGeom>
            <a:avLst/>
            <a:gdLst/>
            <a:ahLst/>
            <a:cxnLst/>
            <a:rect l="l" t="t" r="r" b="b"/>
            <a:pathLst>
              <a:path w="8380978" h="8599884">
                <a:moveTo>
                  <a:pt x="0" y="0"/>
                </a:moveTo>
                <a:lnTo>
                  <a:pt x="8380978" y="0"/>
                </a:lnTo>
                <a:lnTo>
                  <a:pt x="8380978" y="8599884"/>
                </a:lnTo>
                <a:lnTo>
                  <a:pt x="0" y="8599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016789D-24AB-6303-68C2-08B5E6D3FE23}"/>
              </a:ext>
            </a:extLst>
          </p:cNvPr>
          <p:cNvSpPr/>
          <p:nvPr/>
        </p:nvSpPr>
        <p:spPr>
          <a:xfrm>
            <a:off x="142417" y="3892955"/>
            <a:ext cx="7488058" cy="7683641"/>
          </a:xfrm>
          <a:custGeom>
            <a:avLst/>
            <a:gdLst/>
            <a:ahLst/>
            <a:cxnLst/>
            <a:rect l="l" t="t" r="r" b="b"/>
            <a:pathLst>
              <a:path w="11232087" h="11525462">
                <a:moveTo>
                  <a:pt x="0" y="0"/>
                </a:moveTo>
                <a:lnTo>
                  <a:pt x="11232087" y="0"/>
                </a:lnTo>
                <a:lnTo>
                  <a:pt x="11232087" y="11525462"/>
                </a:lnTo>
                <a:lnTo>
                  <a:pt x="0" y="1152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ABE5B14-E0D5-37E8-5B84-F651A4466912}"/>
              </a:ext>
            </a:extLst>
          </p:cNvPr>
          <p:cNvSpPr txBox="1"/>
          <p:nvPr/>
        </p:nvSpPr>
        <p:spPr>
          <a:xfrm>
            <a:off x="8386870" y="5601581"/>
            <a:ext cx="382728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Relatore</a:t>
            </a:r>
            <a:r>
              <a:rPr lang="it-IT" sz="2000" dirty="0">
                <a:solidFill>
                  <a:schemeClr val="bg1"/>
                </a:solidFill>
              </a:rPr>
              <a:t>: Prof. Cataldo Musto</a:t>
            </a:r>
          </a:p>
          <a:p>
            <a:r>
              <a:rPr lang="it-IT" sz="2000" b="1" dirty="0">
                <a:solidFill>
                  <a:schemeClr val="bg1"/>
                </a:solidFill>
              </a:rPr>
              <a:t>Correlatore</a:t>
            </a:r>
            <a:r>
              <a:rPr lang="it-IT" sz="2000" dirty="0">
                <a:solidFill>
                  <a:schemeClr val="bg1"/>
                </a:solidFill>
              </a:rPr>
              <a:t>: Dott. Giuseppe Spillo</a:t>
            </a:r>
          </a:p>
          <a:p>
            <a:r>
              <a:rPr lang="it-IT" sz="2000" b="1" dirty="0">
                <a:solidFill>
                  <a:schemeClr val="bg1"/>
                </a:solidFill>
              </a:rPr>
              <a:t>Laureando</a:t>
            </a:r>
            <a:r>
              <a:rPr lang="it-IT" sz="2000" dirty="0">
                <a:solidFill>
                  <a:schemeClr val="bg1"/>
                </a:solidFill>
              </a:rPr>
              <a:t>: Andrea Franco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309708D-20BD-EC64-A9AA-A8ADE4D6969B}"/>
              </a:ext>
            </a:extLst>
          </p:cNvPr>
          <p:cNvSpPr txBox="1"/>
          <p:nvPr/>
        </p:nvSpPr>
        <p:spPr>
          <a:xfrm>
            <a:off x="697306" y="3013501"/>
            <a:ext cx="10797387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it-IT" sz="5400" b="1" dirty="0">
                <a:solidFill>
                  <a:schemeClr val="bg1"/>
                </a:solidFill>
                <a:latin typeface="Aharoni" panose="02010803020104030203" pitchFamily="2" charset="-79"/>
                <a:ea typeface="Cascadia Mono SemiBold" panose="020B0609020000020004" pitchFamily="49" charset="0"/>
                <a:cs typeface="Aharoni" panose="02010803020104030203" pitchFamily="2" charset="-79"/>
              </a:rPr>
              <a:t>GRAZIE PER L’ ATTENZIONE</a:t>
            </a:r>
            <a:endParaRPr lang="en-US" sz="5400" b="1" dirty="0">
              <a:solidFill>
                <a:schemeClr val="bg1"/>
              </a:solidFill>
              <a:latin typeface="Aharoni" panose="02010803020104030203" pitchFamily="2" charset="-79"/>
              <a:ea typeface="Cascadia Mono SemiBold" panose="020B0609020000020004" pitchFamily="49" charset="0"/>
              <a:cs typeface="Aharoni" panose="02010803020104030203" pitchFamily="2" charset="-79"/>
              <a:sym typeface="Questrial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6C4EE062-2254-EB20-6E50-0DABDE2B3621}"/>
              </a:ext>
            </a:extLst>
          </p:cNvPr>
          <p:cNvSpPr/>
          <p:nvPr/>
        </p:nvSpPr>
        <p:spPr>
          <a:xfrm flipV="1">
            <a:off x="8364718" y="5455068"/>
            <a:ext cx="3827283" cy="12478"/>
          </a:xfrm>
          <a:prstGeom prst="line">
            <a:avLst/>
          </a:prstGeom>
          <a:ln w="47625" cap="flat">
            <a:solidFill>
              <a:srgbClr val="00C2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pic>
        <p:nvPicPr>
          <p:cNvPr id="10" name="Immagine 9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5E968BE1-689E-CDC2-2DAA-B9AC2E2B7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509" y="299244"/>
            <a:ext cx="4286250" cy="1270974"/>
          </a:xfrm>
          <a:prstGeom prst="rect">
            <a:avLst/>
          </a:prstGeom>
        </p:spPr>
      </p:pic>
      <p:pic>
        <p:nvPicPr>
          <p:cNvPr id="16" name="Immagine 15" descr="Immagine che contiene testo, Carattere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BD05F267-315E-BE81-9DBB-DA8FDE292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273" y="251579"/>
            <a:ext cx="2079853" cy="13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8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D49F2-EE1E-5684-9085-097DDF997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71184146-8BEC-3AD4-2C71-33F285B63CB1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Trade-off tra fairness, accuratezza ed emissioni 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73D5828-BD44-A24E-A746-C8BE9546F775}"/>
              </a:ext>
            </a:extLst>
          </p:cNvPr>
          <p:cNvSpPr txBox="1"/>
          <p:nvPr/>
        </p:nvSpPr>
        <p:spPr>
          <a:xfrm>
            <a:off x="8707284" y="1043363"/>
            <a:ext cx="130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FairGO</a:t>
            </a:r>
            <a:endParaRPr lang="it-IT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3637A7F-C7D1-1B6B-344C-EED188CF827C}"/>
              </a:ext>
            </a:extLst>
          </p:cNvPr>
          <p:cNvSpPr txBox="1"/>
          <p:nvPr/>
        </p:nvSpPr>
        <p:spPr>
          <a:xfrm>
            <a:off x="2282973" y="1043363"/>
            <a:ext cx="109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NFCF</a:t>
            </a:r>
            <a:endParaRPr lang="it-IT" b="1" dirty="0"/>
          </a:p>
        </p:txBody>
      </p:sp>
      <p:pic>
        <p:nvPicPr>
          <p:cNvPr id="29" name="Immagine 2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5D752931-2946-1888-BDC2-A8EEA6219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30" name="Immagine 29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54C9CC76-EC3C-BD0D-E766-914C3D2AA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31" name="Segnaposto numero diapositiva 30">
            <a:extLst>
              <a:ext uri="{FF2B5EF4-FFF2-40B4-BE49-F238E27FC236}">
                <a16:creationId xmlns:a16="http://schemas.microsoft.com/office/drawing/2014/main" id="{623E92FA-0AB0-D824-BA35-929F1D98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24</a:t>
            </a:fld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8EEFA56-2A62-0526-8B17-6704DF2A2E5B}"/>
              </a:ext>
            </a:extLst>
          </p:cNvPr>
          <p:cNvSpPr txBox="1"/>
          <p:nvPr/>
        </p:nvSpPr>
        <p:spPr>
          <a:xfrm>
            <a:off x="1941585" y="5955508"/>
            <a:ext cx="830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Grafici</a:t>
            </a:r>
            <a:r>
              <a:rPr lang="it-IT" sz="2000" dirty="0"/>
              <a:t>: </a:t>
            </a:r>
            <a:r>
              <a:rPr lang="it-IT" sz="2000" dirty="0" err="1"/>
              <a:t>Heatmap</a:t>
            </a:r>
            <a:r>
              <a:rPr lang="it-IT" sz="2000" dirty="0"/>
              <a:t> che analizzano il trade-off tra accuratezza, fairness ed emissioni di CO2  in tutti i modelli testati</a:t>
            </a:r>
          </a:p>
        </p:txBody>
      </p:sp>
      <p:pic>
        <p:nvPicPr>
          <p:cNvPr id="21" name="Immagine 20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EC18CD2F-1A61-4201-76DD-A6AFCC212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3"/>
          <a:stretch>
            <a:fillRect/>
          </a:stretch>
        </p:blipFill>
        <p:spPr>
          <a:xfrm>
            <a:off x="6460841" y="1528062"/>
            <a:ext cx="5722231" cy="4032270"/>
          </a:xfrm>
          <a:prstGeom prst="rect">
            <a:avLst/>
          </a:prstGeom>
        </p:spPr>
      </p:pic>
      <p:pic>
        <p:nvPicPr>
          <p:cNvPr id="57" name="Immagine 56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79EC7D3F-D240-7F53-7D30-65A54C824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7"/>
          <a:stretch>
            <a:fillRect/>
          </a:stretch>
        </p:blipFill>
        <p:spPr>
          <a:xfrm>
            <a:off x="1" y="1505028"/>
            <a:ext cx="5879432" cy="41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8605-E191-5FB0-D221-5A3B38A10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44185118-338C-D238-EF13-6533B9C0A682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Trade-off tra fairness, accuratezza ed emissioni 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F19F429-48B8-7B2C-D239-765A8D98946F}"/>
              </a:ext>
            </a:extLst>
          </p:cNvPr>
          <p:cNvSpPr txBox="1"/>
          <p:nvPr/>
        </p:nvSpPr>
        <p:spPr>
          <a:xfrm>
            <a:off x="5550048" y="849131"/>
            <a:ext cx="109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FOCF</a:t>
            </a:r>
            <a:endParaRPr lang="it-IT" b="1" dirty="0"/>
          </a:p>
        </p:txBody>
      </p:sp>
      <p:pic>
        <p:nvPicPr>
          <p:cNvPr id="29" name="Immagine 2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843EB9E8-89C9-36CA-3F02-609EA139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30" name="Immagine 29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83B961AC-DD26-A3BA-3C17-A2A52AB73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31" name="Segnaposto numero diapositiva 30">
            <a:extLst>
              <a:ext uri="{FF2B5EF4-FFF2-40B4-BE49-F238E27FC236}">
                <a16:creationId xmlns:a16="http://schemas.microsoft.com/office/drawing/2014/main" id="{64F4D88B-E3D0-AD5B-EF4B-8F3C242F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25</a:t>
            </a:fld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61157A2-149E-FF27-1563-DE74149A730B}"/>
              </a:ext>
            </a:extLst>
          </p:cNvPr>
          <p:cNvSpPr txBox="1"/>
          <p:nvPr/>
        </p:nvSpPr>
        <p:spPr>
          <a:xfrm>
            <a:off x="2270131" y="5918136"/>
            <a:ext cx="8164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Grafici</a:t>
            </a:r>
            <a:r>
              <a:rPr lang="it-IT" sz="2000" dirty="0"/>
              <a:t>: </a:t>
            </a:r>
            <a:r>
              <a:rPr lang="it-IT" sz="2000" dirty="0" err="1"/>
              <a:t>Heatmap</a:t>
            </a:r>
            <a:r>
              <a:rPr lang="it-IT" sz="2000" dirty="0"/>
              <a:t> che analizzano il trade-off tra accuratezza, fairness ed emissioni di CO</a:t>
            </a:r>
            <a:r>
              <a:rPr lang="it-IT" sz="1400" dirty="0"/>
              <a:t>2  </a:t>
            </a:r>
            <a:r>
              <a:rPr lang="it-IT" sz="2000" dirty="0"/>
              <a:t>in tutti i modelli testati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A998132F-C53C-9207-3054-B4DF18022E21}"/>
              </a:ext>
            </a:extLst>
          </p:cNvPr>
          <p:cNvSpPr/>
          <p:nvPr/>
        </p:nvSpPr>
        <p:spPr>
          <a:xfrm>
            <a:off x="11965488" y="2914183"/>
            <a:ext cx="167640" cy="542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9" name="Immagine 18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8CD2A4CF-AB5C-3839-B0EE-69C66F8F6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7"/>
          <a:stretch>
            <a:fillRect/>
          </a:stretch>
        </p:blipFill>
        <p:spPr>
          <a:xfrm>
            <a:off x="2825416" y="1180067"/>
            <a:ext cx="6541168" cy="46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87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CF5C2-DBF5-62EE-D15C-B9248817D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32793C05-7750-2D35-A8E8-A31CB7210268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Effetti del Training su Fairness e Emissioni   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A85EB60-E5E4-7B21-6C27-DB6942736796}"/>
              </a:ext>
            </a:extLst>
          </p:cNvPr>
          <p:cNvSpPr txBox="1"/>
          <p:nvPr/>
        </p:nvSpPr>
        <p:spPr>
          <a:xfrm>
            <a:off x="2844513" y="1479555"/>
            <a:ext cx="109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NFCF</a:t>
            </a:r>
            <a:endParaRPr lang="it-IT" sz="2000" b="1" dirty="0"/>
          </a:p>
        </p:txBody>
      </p:sp>
      <p:pic>
        <p:nvPicPr>
          <p:cNvPr id="21" name="Immagine 20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14B9E081-8DFA-5662-60BB-E4A1EF25E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22" name="Immagine 21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F9B4CA1C-83D3-F4B2-A1FA-04C1A2D89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CBC2121E-1AED-2210-7A82-19652B2A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26</a:t>
            </a:fld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D6D51CF-FCAB-FDEB-E9A0-67EDE2556149}"/>
              </a:ext>
            </a:extLst>
          </p:cNvPr>
          <p:cNvSpPr txBox="1"/>
          <p:nvPr/>
        </p:nvSpPr>
        <p:spPr>
          <a:xfrm>
            <a:off x="1966913" y="5829607"/>
            <a:ext cx="8254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Grafico</a:t>
            </a:r>
            <a:r>
              <a:rPr lang="it-IT" sz="2400" dirty="0"/>
              <a:t>: </a:t>
            </a:r>
            <a:r>
              <a:rPr lang="it-IT" sz="2400" dirty="0" err="1"/>
              <a:t>scatter</a:t>
            </a:r>
            <a:r>
              <a:rPr lang="it-IT" sz="2400" dirty="0"/>
              <a:t> plot che mostra gli effetti del peso dato alla fairness in </a:t>
            </a:r>
            <a:r>
              <a:rPr lang="it-IT" sz="2400" b="1" dirty="0"/>
              <a:t>NFCF</a:t>
            </a:r>
            <a:r>
              <a:rPr lang="it-IT" sz="2400" dirty="0"/>
              <a:t> sulla fairness ed emissioni</a:t>
            </a:r>
          </a:p>
        </p:txBody>
      </p:sp>
      <p:pic>
        <p:nvPicPr>
          <p:cNvPr id="29" name="Immagine 28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C69C46D5-751B-B06F-462F-AD42CAFF2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1895054"/>
            <a:ext cx="6486742" cy="3858127"/>
          </a:xfrm>
          <a:prstGeom prst="rect">
            <a:avLst/>
          </a:prstGeom>
        </p:spPr>
      </p:pic>
      <p:pic>
        <p:nvPicPr>
          <p:cNvPr id="30" name="Immagine 29" descr="Immagine che contiene emoticon, cartone animato, sorridente, cerchio&#10;&#10;Il contenuto generato dall'IA potrebbe non essere corretto.">
            <a:extLst>
              <a:ext uri="{FF2B5EF4-FFF2-40B4-BE49-F238E27FC236}">
                <a16:creationId xmlns:a16="http://schemas.microsoft.com/office/drawing/2014/main" id="{1D41B158-ACBA-DA46-7B5E-2C4EAD35E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2" y="1538030"/>
            <a:ext cx="748998" cy="748998"/>
          </a:xfrm>
          <a:prstGeom prst="rect">
            <a:avLst/>
          </a:prstGeom>
        </p:spPr>
      </p:pic>
      <p:pic>
        <p:nvPicPr>
          <p:cNvPr id="31" name="Immagine 30" descr="Immagine che contiene emoticon, clipart, sorrident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BD0EA58A-CD29-20E1-B061-D58550F94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47" y="5044757"/>
            <a:ext cx="627153" cy="630756"/>
          </a:xfrm>
          <a:prstGeom prst="rect">
            <a:avLst/>
          </a:prstGeom>
        </p:spPr>
      </p:pic>
      <p:sp>
        <p:nvSpPr>
          <p:cNvPr id="34" name="Rectangle 1">
            <a:extLst>
              <a:ext uri="{FF2B5EF4-FFF2-40B4-BE49-F238E27FC236}">
                <a16:creationId xmlns:a16="http://schemas.microsoft.com/office/drawing/2014/main" id="{401BFB4E-342C-256B-1CA3-FE03C6440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438" y="2625621"/>
            <a:ext cx="516327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b="1" dirty="0"/>
              <a:t>Fairness</a:t>
            </a:r>
            <a:r>
              <a:rPr lang="it-IT" sz="2000" dirty="0"/>
              <a:t> quasi </a:t>
            </a:r>
            <a:r>
              <a:rPr lang="it-IT" sz="2000" b="1" dirty="0"/>
              <a:t>costante</a:t>
            </a:r>
            <a:r>
              <a:rPr lang="it-IT" sz="2000" dirty="0"/>
              <a:t> al variare di FW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b="1" dirty="0"/>
              <a:t>Emissioni instabili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dirty="0"/>
              <a:t>FW: high riduce emissioni ma senza migliorare fairness = </a:t>
            </a:r>
            <a:r>
              <a:rPr lang="it-IT" sz="2000" b="1" dirty="0"/>
              <a:t>instabile</a:t>
            </a:r>
          </a:p>
        </p:txBody>
      </p:sp>
    </p:spTree>
    <p:extLst>
      <p:ext uri="{BB962C8B-B14F-4D97-AF65-F5344CB8AC3E}">
        <p14:creationId xmlns:p14="http://schemas.microsoft.com/office/powerpoint/2010/main" val="261030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6BD1D-BA86-CB06-A0BB-711A6DF9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E4A4B891-62F9-B4D8-36AD-D698BC14C2B1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Effetti del Training su Fairness ed Emissioni   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0300DB-93A2-2951-7433-E5F23580AD8F}"/>
              </a:ext>
            </a:extLst>
          </p:cNvPr>
          <p:cNvSpPr txBox="1"/>
          <p:nvPr/>
        </p:nvSpPr>
        <p:spPr>
          <a:xfrm>
            <a:off x="2664272" y="1394185"/>
            <a:ext cx="1505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FairGO</a:t>
            </a:r>
            <a:endParaRPr lang="it-IT" sz="2000" b="1" dirty="0"/>
          </a:p>
        </p:txBody>
      </p:sp>
      <p:pic>
        <p:nvPicPr>
          <p:cNvPr id="21" name="Immagine 20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E91ADC38-EA58-6480-8792-198DAB29C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22" name="Immagine 21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C6C6646A-3770-58A7-FA78-6F7CF63DA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1BB87F18-33F6-B06E-6370-E093E478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27</a:t>
            </a:fld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4DAFE38-227D-25D0-67E5-5BB2A18895D6}"/>
              </a:ext>
            </a:extLst>
          </p:cNvPr>
          <p:cNvSpPr txBox="1"/>
          <p:nvPr/>
        </p:nvSpPr>
        <p:spPr>
          <a:xfrm>
            <a:off x="1968730" y="6102489"/>
            <a:ext cx="8254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Grafico</a:t>
            </a:r>
            <a:r>
              <a:rPr lang="it-IT" sz="2000" dirty="0"/>
              <a:t>: </a:t>
            </a:r>
            <a:r>
              <a:rPr lang="it-IT" sz="2000" dirty="0" err="1"/>
              <a:t>scatter</a:t>
            </a:r>
            <a:r>
              <a:rPr lang="it-IT" sz="2000" dirty="0"/>
              <a:t> plot che mostra gli effetti del peso dato alla fairness in </a:t>
            </a:r>
            <a:r>
              <a:rPr lang="it-IT" sz="2000" b="1" dirty="0" err="1"/>
              <a:t>FairGO</a:t>
            </a:r>
            <a:r>
              <a:rPr lang="it-IT" sz="2000" b="1" dirty="0"/>
              <a:t> </a:t>
            </a:r>
            <a:r>
              <a:rPr lang="it-IT" sz="2000" dirty="0"/>
              <a:t>sulla fairness ed emissioni</a:t>
            </a:r>
          </a:p>
        </p:txBody>
      </p:sp>
      <p:pic>
        <p:nvPicPr>
          <p:cNvPr id="16" name="Immagine 15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8D34DB17-1B22-9973-D06C-26C85E0B5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1875800"/>
            <a:ext cx="6539887" cy="3887691"/>
          </a:xfrm>
          <a:prstGeom prst="rect">
            <a:avLst/>
          </a:prstGeom>
        </p:spPr>
      </p:pic>
      <p:pic>
        <p:nvPicPr>
          <p:cNvPr id="4" name="Immagine 3" descr="Immagine che contiene emoticon, cartone animato, sorridente, cerchio&#10;&#10;Il contenuto generato dall'IA potrebbe non essere corretto.">
            <a:extLst>
              <a:ext uri="{FF2B5EF4-FFF2-40B4-BE49-F238E27FC236}">
                <a16:creationId xmlns:a16="http://schemas.microsoft.com/office/drawing/2014/main" id="{7F35360D-02B4-D309-8B5E-EDA01F4CD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1469245"/>
            <a:ext cx="827379" cy="827379"/>
          </a:xfrm>
          <a:prstGeom prst="rect">
            <a:avLst/>
          </a:prstGeom>
        </p:spPr>
      </p:pic>
      <p:pic>
        <p:nvPicPr>
          <p:cNvPr id="5" name="Immagine 4" descr="Immagine che contiene emoticon, clipart, sorridente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247DC5F5-9128-0AF5-E5D4-3D8EB937A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829" y="5058165"/>
            <a:ext cx="627153" cy="630756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E3607B51-D867-EEC2-2ECD-7108370C0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438" y="2317844"/>
            <a:ext cx="516327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FW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medium &amp;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VS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medium/low</a:t>
            </a:r>
            <a:r>
              <a:rPr lang="it-IT" altLang="it-IT" sz="2000" dirty="0"/>
              <a:t>: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it-IT" altLang="it-IT" sz="2000" dirty="0"/>
              <a:t>F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airness massima ed emissioni ridotte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Configurazione ottimale: FW: </a:t>
            </a:r>
            <a:r>
              <a:rPr kumimoji="0" lang="it-IT" altLang="it-I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medium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VS: </a:t>
            </a:r>
            <a:r>
              <a:rPr kumimoji="0" lang="it-IT" altLang="it-I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medium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it-IT" altLang="it-IT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Relazione regolare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prevedibile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tra parametri e risultati</a:t>
            </a:r>
          </a:p>
        </p:txBody>
      </p:sp>
    </p:spTree>
    <p:extLst>
      <p:ext uri="{BB962C8B-B14F-4D97-AF65-F5344CB8AC3E}">
        <p14:creationId xmlns:p14="http://schemas.microsoft.com/office/powerpoint/2010/main" val="280542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D592D-7B83-9384-8C60-1069277AD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o 19">
            <a:extLst>
              <a:ext uri="{FF2B5EF4-FFF2-40B4-BE49-F238E27FC236}">
                <a16:creationId xmlns:a16="http://schemas.microsoft.com/office/drawing/2014/main" id="{A7FB1EA2-9F1C-E2C7-3AB2-616F240B0926}"/>
              </a:ext>
            </a:extLst>
          </p:cNvPr>
          <p:cNvGrpSpPr/>
          <p:nvPr/>
        </p:nvGrpSpPr>
        <p:grpSpPr>
          <a:xfrm>
            <a:off x="4131368" y="1881967"/>
            <a:ext cx="4061479" cy="2805988"/>
            <a:chOff x="4131368" y="2306837"/>
            <a:chExt cx="4132635" cy="2806312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42963FD8-32CF-8890-E60A-F43F2E21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31368" y="2560055"/>
              <a:ext cx="4081329" cy="2438491"/>
            </a:xfrm>
            <a:prstGeom prst="rect">
              <a:avLst/>
            </a:prstGeom>
          </p:spPr>
        </p:pic>
        <p:pic>
          <p:nvPicPr>
            <p:cNvPr id="5" name="Immagine 4" descr="Immagine che contiene emoticon, cartone animato, sorridente, cerchio&#10;&#10;Il contenuto generato dall'IA potrebbe non essere corretto.">
              <a:extLst>
                <a:ext uri="{FF2B5EF4-FFF2-40B4-BE49-F238E27FC236}">
                  <a16:creationId xmlns:a16="http://schemas.microsoft.com/office/drawing/2014/main" id="{779753C4-4440-29FC-56C2-26E25A58D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336" y="2306837"/>
              <a:ext cx="574667" cy="574667"/>
            </a:xfrm>
            <a:prstGeom prst="rect">
              <a:avLst/>
            </a:prstGeom>
          </p:spPr>
        </p:pic>
        <p:pic>
          <p:nvPicPr>
            <p:cNvPr id="13" name="Immagine 12" descr="Immagine che contiene emoticon, clipart, sorridente, cartone animato&#10;&#10;Il contenuto generato dall'IA potrebbe non essere corretto.">
              <a:extLst>
                <a:ext uri="{FF2B5EF4-FFF2-40B4-BE49-F238E27FC236}">
                  <a16:creationId xmlns:a16="http://schemas.microsoft.com/office/drawing/2014/main" id="{96F2ED3C-6496-503E-4F4E-75C1FE86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6714" y="4695282"/>
              <a:ext cx="415480" cy="417867"/>
            </a:xfrm>
            <a:prstGeom prst="rect">
              <a:avLst/>
            </a:prstGeom>
          </p:spPr>
        </p:pic>
      </p:grpSp>
      <p:sp>
        <p:nvSpPr>
          <p:cNvPr id="3" name="TextBox 7">
            <a:extLst>
              <a:ext uri="{FF2B5EF4-FFF2-40B4-BE49-F238E27FC236}">
                <a16:creationId xmlns:a16="http://schemas.microsoft.com/office/drawing/2014/main" id="{AF7D97D9-0651-2C5C-FA04-CD8A8D3D2D10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Effetti del Training su </a:t>
            </a:r>
            <a:r>
              <a:rPr lang="it-IT" sz="36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UnFairness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 Emissioni   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301E2E-32D0-985F-2AE7-E66105F29F82}"/>
              </a:ext>
            </a:extLst>
          </p:cNvPr>
          <p:cNvSpPr txBox="1"/>
          <p:nvPr/>
        </p:nvSpPr>
        <p:spPr>
          <a:xfrm>
            <a:off x="9591748" y="1308125"/>
            <a:ext cx="1851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NonParity</a:t>
            </a:r>
            <a:endParaRPr lang="it-IT" sz="2400" b="1" dirty="0"/>
          </a:p>
          <a:p>
            <a:pPr algn="ctr"/>
            <a:r>
              <a:rPr lang="it-IT" sz="2400" b="1" dirty="0"/>
              <a:t>Unfairness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BD8187-7573-A8D0-374E-4A769BAD1032}"/>
              </a:ext>
            </a:extLst>
          </p:cNvPr>
          <p:cNvSpPr txBox="1"/>
          <p:nvPr/>
        </p:nvSpPr>
        <p:spPr>
          <a:xfrm>
            <a:off x="4867392" y="1349030"/>
            <a:ext cx="270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Underestimation</a:t>
            </a:r>
            <a:endParaRPr lang="it-IT" sz="2400" b="1" dirty="0"/>
          </a:p>
          <a:p>
            <a:pPr algn="ctr"/>
            <a:r>
              <a:rPr lang="it-IT" sz="2400" b="1" dirty="0"/>
              <a:t>Unfairness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34BEC7-7B2E-0C52-03DF-4292D37A6A59}"/>
              </a:ext>
            </a:extLst>
          </p:cNvPr>
          <p:cNvSpPr txBox="1"/>
          <p:nvPr/>
        </p:nvSpPr>
        <p:spPr>
          <a:xfrm>
            <a:off x="1009024" y="1367460"/>
            <a:ext cx="1975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Value Unfairness</a:t>
            </a:r>
            <a:endParaRPr lang="it-IT" b="1" dirty="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4F646322-8D62-22BB-18FB-44152C076E54}"/>
              </a:ext>
            </a:extLst>
          </p:cNvPr>
          <p:cNvGrpSpPr/>
          <p:nvPr/>
        </p:nvGrpSpPr>
        <p:grpSpPr>
          <a:xfrm>
            <a:off x="12421" y="2046789"/>
            <a:ext cx="4153723" cy="2641166"/>
            <a:chOff x="12421" y="2471660"/>
            <a:chExt cx="4153723" cy="264116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0E28934-8696-E810-BD3E-FF7AB61C0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421" y="2607850"/>
              <a:ext cx="4153723" cy="2454000"/>
            </a:xfrm>
            <a:prstGeom prst="rect">
              <a:avLst/>
            </a:prstGeom>
          </p:spPr>
        </p:pic>
        <p:pic>
          <p:nvPicPr>
            <p:cNvPr id="2" name="Immagine 1" descr="Immagine che contiene emoticon, cartone animato, sorridente, cerchio&#10;&#10;Il contenuto generato dall'IA potrebbe non essere corretto.">
              <a:extLst>
                <a:ext uri="{FF2B5EF4-FFF2-40B4-BE49-F238E27FC236}">
                  <a16:creationId xmlns:a16="http://schemas.microsoft.com/office/drawing/2014/main" id="{CA823655-714A-D5C5-DADA-FAC534CBD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432" y="2471660"/>
              <a:ext cx="574667" cy="574667"/>
            </a:xfrm>
            <a:prstGeom prst="rect">
              <a:avLst/>
            </a:prstGeom>
          </p:spPr>
        </p:pic>
        <p:pic>
          <p:nvPicPr>
            <p:cNvPr id="14" name="Immagine 13" descr="Immagine che contiene emoticon, clipart, sorridente, cartone animato&#10;&#10;Il contenuto generato dall'IA potrebbe non essere corretto.">
              <a:extLst>
                <a:ext uri="{FF2B5EF4-FFF2-40B4-BE49-F238E27FC236}">
                  <a16:creationId xmlns:a16="http://schemas.microsoft.com/office/drawing/2014/main" id="{75C3C7AE-D2AD-2A40-F610-B5DB0D8E9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1" y="4694959"/>
              <a:ext cx="415480" cy="417867"/>
            </a:xfrm>
            <a:prstGeom prst="rect">
              <a:avLst/>
            </a:prstGeom>
          </p:spPr>
        </p:pic>
      </p:grpSp>
      <p:pic>
        <p:nvPicPr>
          <p:cNvPr id="15" name="Immagine 14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DBF60E08-E347-6A30-9331-AA91029E0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6" name="Immagine 15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49C298EE-59D6-7BD2-8ABC-5A4F5E7F4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524E7821-FF6B-82E3-64C2-585542AE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28</a:t>
            </a:fld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6AC472-992A-64A2-EA3A-ECE579A669B2}"/>
              </a:ext>
            </a:extLst>
          </p:cNvPr>
          <p:cNvSpPr txBox="1"/>
          <p:nvPr/>
        </p:nvSpPr>
        <p:spPr>
          <a:xfrm>
            <a:off x="1933971" y="6174482"/>
            <a:ext cx="8583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Grafico</a:t>
            </a:r>
            <a:r>
              <a:rPr lang="it-IT" sz="2000" dirty="0"/>
              <a:t>: </a:t>
            </a:r>
            <a:r>
              <a:rPr lang="it-IT" sz="2000" dirty="0" err="1"/>
              <a:t>scatter</a:t>
            </a:r>
            <a:r>
              <a:rPr lang="it-IT" sz="2000" dirty="0"/>
              <a:t> plot che mostra gli effetti del </a:t>
            </a:r>
            <a:r>
              <a:rPr lang="it-IT" sz="2000" dirty="0" err="1"/>
              <a:t>fair_objective</a:t>
            </a:r>
            <a:r>
              <a:rPr lang="it-IT" sz="2000" dirty="0"/>
              <a:t> e del peso dato all’Unfairness nel modello FOCF su unfairness ed emissioni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09ABB7A-AABC-5E00-AFF1-FC919B50BD7A}"/>
              </a:ext>
            </a:extLst>
          </p:cNvPr>
          <p:cNvGrpSpPr/>
          <p:nvPr/>
        </p:nvGrpSpPr>
        <p:grpSpPr>
          <a:xfrm>
            <a:off x="8035285" y="1576389"/>
            <a:ext cx="4226086" cy="3157747"/>
            <a:chOff x="8188684" y="2227181"/>
            <a:chExt cx="4016216" cy="284349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B9DAF2E5-AB34-739D-65C7-74DE296E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88684" y="2597591"/>
              <a:ext cx="4003316" cy="2336258"/>
            </a:xfrm>
            <a:prstGeom prst="rect">
              <a:avLst/>
            </a:prstGeom>
          </p:spPr>
        </p:pic>
        <p:pic>
          <p:nvPicPr>
            <p:cNvPr id="12" name="Immagine 11" descr="Immagine che contiene emoticon, clipart, sorridente, cartone animato&#10;&#10;Il contenuto generato dall'IA potrebbe non essere corretto.">
              <a:extLst>
                <a:ext uri="{FF2B5EF4-FFF2-40B4-BE49-F238E27FC236}">
                  <a16:creationId xmlns:a16="http://schemas.microsoft.com/office/drawing/2014/main" id="{C3045F27-B299-5533-4A51-0A5F94385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64" y="4652809"/>
              <a:ext cx="415480" cy="417867"/>
            </a:xfrm>
            <a:prstGeom prst="rect">
              <a:avLst/>
            </a:prstGeom>
          </p:spPr>
        </p:pic>
        <p:pic>
          <p:nvPicPr>
            <p:cNvPr id="7" name="Immagine 6" descr="Immagine che contiene emoticon, cartone animato, sorridente, cerchio&#10;&#10;Il contenuto generato dall'IA potrebbe non essere corretto.">
              <a:extLst>
                <a:ext uri="{FF2B5EF4-FFF2-40B4-BE49-F238E27FC236}">
                  <a16:creationId xmlns:a16="http://schemas.microsoft.com/office/drawing/2014/main" id="{05EF9119-772F-A0E8-D8CB-9FDC7737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9323" y="2227181"/>
              <a:ext cx="645577" cy="645577"/>
            </a:xfrm>
            <a:prstGeom prst="rect">
              <a:avLst/>
            </a:prstGeom>
          </p:spPr>
        </p:pic>
      </p:grpSp>
      <p:sp>
        <p:nvSpPr>
          <p:cNvPr id="22" name="Rectangle 1">
            <a:extLst>
              <a:ext uri="{FF2B5EF4-FFF2-40B4-BE49-F238E27FC236}">
                <a16:creationId xmlns:a16="http://schemas.microsoft.com/office/drawing/2014/main" id="{60D4E4F2-F33F-DF6E-FAAA-F4F05A9B9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430" y="4667893"/>
            <a:ext cx="371544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Low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valori simili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high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più emissioni minor unfairness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Miglior compromesso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medium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1DD4C24D-36D2-152A-CC24-50CBC7C69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608" y="4692409"/>
            <a:ext cx="390817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low /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minima unfairness e emissioni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high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peggiora emissioni e unfairness alta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it-IT" altLang="it-IT" sz="1400" dirty="0">
                <a:latin typeface="Arial" panose="020B0604020202020204" pitchFamily="34" charset="0"/>
              </a:rPr>
              <a:t>Miglior compromesso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low/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</a:t>
            </a:r>
            <a:endParaRPr kumimoji="0" lang="it-IT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6E4D3412-A8EE-CE2A-D130-EAE5579883F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693810" y="4910225"/>
            <a:ext cx="340905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low 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anomalo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medium </a:t>
            </a:r>
            <a:r>
              <a:rPr lang="it-IT" altLang="it-IT" sz="1400" dirty="0">
                <a:latin typeface="Arial" panose="020B0604020202020204" pitchFamily="34" charset="0"/>
              </a:rPr>
              <a:t>peggior unfairness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Miglior compromesso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low /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</a:t>
            </a:r>
            <a:endParaRPr kumimoji="0" lang="it-IT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11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3257-C5FA-8F3C-93F0-438391A35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6715EFBA-83E1-98FA-A3FF-DB5CECA7E512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 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Effetti del Training su Accuratezza ed Emissioni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20E79E8-AD9F-FB92-2CB8-B380987A07C4}"/>
              </a:ext>
            </a:extLst>
          </p:cNvPr>
          <p:cNvSpPr txBox="1"/>
          <p:nvPr/>
        </p:nvSpPr>
        <p:spPr>
          <a:xfrm>
            <a:off x="2252387" y="1458933"/>
            <a:ext cx="1091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NFCF</a:t>
            </a:r>
            <a:endParaRPr lang="it-IT" b="1" dirty="0"/>
          </a:p>
        </p:txBody>
      </p:sp>
      <p:pic>
        <p:nvPicPr>
          <p:cNvPr id="9" name="Immagine 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66C31FE1-A633-9804-94AE-344220785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1" name="Immagine 10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8C96D5C6-4123-57DD-B69D-C529918F4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BCB09FB3-6DEE-D4B9-F785-522C850B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29</a:t>
            </a:fld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1ED020-B097-C907-B71E-2EDDE086B4EC}"/>
              </a:ext>
            </a:extLst>
          </p:cNvPr>
          <p:cNvSpPr txBox="1"/>
          <p:nvPr/>
        </p:nvSpPr>
        <p:spPr>
          <a:xfrm>
            <a:off x="2009321" y="6078619"/>
            <a:ext cx="8173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Grafico</a:t>
            </a:r>
            <a:r>
              <a:rPr lang="it-IT" sz="2000" dirty="0"/>
              <a:t>: </a:t>
            </a:r>
            <a:r>
              <a:rPr lang="it-IT" sz="2000" dirty="0" err="1"/>
              <a:t>scatter</a:t>
            </a:r>
            <a:r>
              <a:rPr lang="it-IT" sz="2000" dirty="0"/>
              <a:t> plot che mostra gli effetti dei pesi dati alla fairness durante il training su accuratezza ed emissioni 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0604652-B0F0-2E31-2D64-12997AC7DFEA}"/>
              </a:ext>
            </a:extLst>
          </p:cNvPr>
          <p:cNvGrpSpPr/>
          <p:nvPr/>
        </p:nvGrpSpPr>
        <p:grpSpPr>
          <a:xfrm>
            <a:off x="14214" y="1795234"/>
            <a:ext cx="6173063" cy="3796987"/>
            <a:chOff x="165548" y="3250870"/>
            <a:chExt cx="6047488" cy="366056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80098B9B-C26F-03D1-068D-50ADB4558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5548" y="3425986"/>
              <a:ext cx="5985044" cy="3485449"/>
            </a:xfrm>
            <a:prstGeom prst="rect">
              <a:avLst/>
            </a:prstGeom>
          </p:spPr>
        </p:pic>
        <p:pic>
          <p:nvPicPr>
            <p:cNvPr id="5" name="Immagine 4" descr="Immagine che contiene emoticon, cartone animato, sorridente, cerchio&#10;&#10;Il contenuto generato dall'IA potrebbe non essere corretto.">
              <a:extLst>
                <a:ext uri="{FF2B5EF4-FFF2-40B4-BE49-F238E27FC236}">
                  <a16:creationId xmlns:a16="http://schemas.microsoft.com/office/drawing/2014/main" id="{BF5873E5-F48B-2750-2EA8-7D7473962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39" y="3250870"/>
              <a:ext cx="574667" cy="574667"/>
            </a:xfrm>
            <a:prstGeom prst="rect">
              <a:avLst/>
            </a:prstGeom>
          </p:spPr>
        </p:pic>
        <p:pic>
          <p:nvPicPr>
            <p:cNvPr id="7" name="Immagine 6" descr="Immagine che contiene emoticon, clipart, sorridente, cartone animato&#10;&#10;Il contenuto generato dall'IA potrebbe non essere corretto.">
              <a:extLst>
                <a:ext uri="{FF2B5EF4-FFF2-40B4-BE49-F238E27FC236}">
                  <a16:creationId xmlns:a16="http://schemas.microsoft.com/office/drawing/2014/main" id="{DFC8F7E2-B2E3-ABFD-2E39-7495AAA69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56" y="6132469"/>
              <a:ext cx="415480" cy="417867"/>
            </a:xfrm>
            <a:prstGeom prst="rect">
              <a:avLst/>
            </a:prstGeom>
          </p:spPr>
        </p:pic>
      </p:grpSp>
      <p:sp>
        <p:nvSpPr>
          <p:cNvPr id="15" name="Rectangle 1">
            <a:extLst>
              <a:ext uri="{FF2B5EF4-FFF2-40B4-BE49-F238E27FC236}">
                <a16:creationId xmlns:a16="http://schemas.microsoft.com/office/drawing/2014/main" id="{A936EA11-6C28-A0C9-8726-6D2EAB70B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0411" y="2413337"/>
            <a:ext cx="526532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medio / bassa 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accuratezza massima ma emissioni alte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high 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emissioni basse ma</a:t>
            </a:r>
            <a:r>
              <a:rPr lang="it-IT" altLang="it-IT" dirty="0">
                <a:latin typeface="Arial" panose="020B0604020202020204" pitchFamily="34" charset="0"/>
              </a:rPr>
              <a:t> NDCG@10 peggiora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it-IT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Configurazione ottimale </a:t>
            </a: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</a:t>
            </a:r>
            <a:r>
              <a:rPr lang="it-IT" altLang="it-IT" b="1" dirty="0">
                <a:latin typeface="Arial" panose="020B0604020202020204" pitchFamily="34" charset="0"/>
              </a:rPr>
              <a:t>: </a:t>
            </a:r>
            <a:r>
              <a:rPr lang="it-IT" altLang="it-IT" b="1" dirty="0" err="1">
                <a:latin typeface="Arial" panose="020B0604020202020204" pitchFamily="34" charset="0"/>
              </a:rPr>
              <a:t>Null</a:t>
            </a:r>
            <a:endParaRPr kumimoji="0" lang="it-IT" altLang="it-IT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55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47D477F5-2BA8-7341-F780-33809BF0AF06}"/>
              </a:ext>
            </a:extLst>
          </p:cNvPr>
          <p:cNvSpPr txBox="1"/>
          <p:nvPr/>
        </p:nvSpPr>
        <p:spPr>
          <a:xfrm>
            <a:off x="1744637" y="376039"/>
            <a:ext cx="870272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ea typeface="Cascadia Mono SemiBold" panose="020B0609020000020004" pitchFamily="49" charset="0"/>
                <a:cs typeface="Aharoni" panose="02010803020104030203" pitchFamily="2" charset="-79"/>
                <a:sym typeface="Questrial"/>
              </a:rPr>
              <a:t>Sostenibilità Sociale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D357CA-BF8D-861F-E038-6C3B26557846}"/>
              </a:ext>
            </a:extLst>
          </p:cNvPr>
          <p:cNvSpPr txBox="1"/>
          <p:nvPr/>
        </p:nvSpPr>
        <p:spPr>
          <a:xfrm>
            <a:off x="890617" y="1149083"/>
            <a:ext cx="10661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i="1" dirty="0"/>
              <a:t>«punta a garantire che la crescita economica e tecnologica non avvenga a discapito delle persone e delle comunità.»</a:t>
            </a:r>
          </a:p>
        </p:txBody>
      </p:sp>
      <p:pic>
        <p:nvPicPr>
          <p:cNvPr id="7" name="Immagine 6" descr="Immagine che contiene disegno, schizzo, Arte bambini, diagramma&#10;&#10;Il contenuto generato dall'IA potrebbe non essere corretto.">
            <a:extLst>
              <a:ext uri="{FF2B5EF4-FFF2-40B4-BE49-F238E27FC236}">
                <a16:creationId xmlns:a16="http://schemas.microsoft.com/office/drawing/2014/main" id="{AE5E2572-4734-5A01-DD43-4AB1AB04B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13999" r="15917" b="26857"/>
          <a:stretch>
            <a:fillRect/>
          </a:stretch>
        </p:blipFill>
        <p:spPr>
          <a:xfrm>
            <a:off x="4247006" y="3593591"/>
            <a:ext cx="3697986" cy="326440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BE98E67-C480-BE73-B998-1A484DADD6E6}"/>
              </a:ext>
            </a:extLst>
          </p:cNvPr>
          <p:cNvSpPr txBox="1"/>
          <p:nvPr/>
        </p:nvSpPr>
        <p:spPr>
          <a:xfrm>
            <a:off x="0" y="261320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La sostenibilità sociale è un pilastro fondamentale per garantire che lo sviluppo tecnologico </a:t>
            </a:r>
            <a:r>
              <a:rPr lang="it-IT" sz="2400" b="1" dirty="0"/>
              <a:t>rispetti le persone</a:t>
            </a:r>
            <a:r>
              <a:rPr lang="it-IT" sz="2400" dirty="0"/>
              <a:t>, </a:t>
            </a:r>
            <a:r>
              <a:rPr lang="it-IT" sz="2400" b="1" dirty="0"/>
              <a:t>promuova la Fairness </a:t>
            </a:r>
            <a:r>
              <a:rPr lang="it-IT" sz="2400" dirty="0"/>
              <a:t>(equità)</a:t>
            </a:r>
            <a:r>
              <a:rPr lang="it-IT" sz="2400" b="1" dirty="0"/>
              <a:t> </a:t>
            </a:r>
            <a:r>
              <a:rPr lang="it-IT" sz="2400" dirty="0"/>
              <a:t>e </a:t>
            </a:r>
            <a:r>
              <a:rPr lang="it-IT" sz="2400" b="1" dirty="0"/>
              <a:t>migliori il benessere </a:t>
            </a:r>
            <a:r>
              <a:rPr lang="it-IT" sz="2400" dirty="0"/>
              <a:t>collettivo.</a:t>
            </a:r>
          </a:p>
        </p:txBody>
      </p:sp>
      <p:pic>
        <p:nvPicPr>
          <p:cNvPr id="9" name="Immagine 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40E81ECE-92D2-C7CF-5E89-745A7D00E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0" name="Immagine 9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C80D0E1F-F195-6688-20A7-2F95D0060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F7029E6-AD07-7138-6C96-E2BCAD7A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4245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C7C37-CC19-09DF-3769-EC29868D4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FAA9C064-E114-EE92-171F-E09D8AC6FB30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 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Effetti del Training su Accuratezza ed Emissioni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36AD966-6F40-3406-40FA-AE7638482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19" y="2372806"/>
            <a:ext cx="4871901" cy="290345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6F66E8-E709-D91B-CF64-F1BAEBA256DD}"/>
              </a:ext>
            </a:extLst>
          </p:cNvPr>
          <p:cNvSpPr txBox="1"/>
          <p:nvPr/>
        </p:nvSpPr>
        <p:spPr>
          <a:xfrm>
            <a:off x="8679905" y="1504746"/>
            <a:ext cx="130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FairGO</a:t>
            </a:r>
            <a:endParaRPr lang="it-IT" b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40855AF-7444-92E5-B215-AF5DD4DA7239}"/>
              </a:ext>
            </a:extLst>
          </p:cNvPr>
          <p:cNvGrpSpPr/>
          <p:nvPr/>
        </p:nvGrpSpPr>
        <p:grpSpPr>
          <a:xfrm>
            <a:off x="6133386" y="1934545"/>
            <a:ext cx="6058614" cy="3711454"/>
            <a:chOff x="6437185" y="2259683"/>
            <a:chExt cx="5718132" cy="3537801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F02E78BC-2671-826A-2FD0-F040AF71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37185" y="2372805"/>
              <a:ext cx="5718132" cy="3424679"/>
            </a:xfrm>
            <a:prstGeom prst="rect">
              <a:avLst/>
            </a:prstGeom>
          </p:spPr>
        </p:pic>
        <p:pic>
          <p:nvPicPr>
            <p:cNvPr id="6" name="Immagine 5" descr="Immagine che contiene emoticon, cartone animato, sorridente, cerchio&#10;&#10;Il contenuto generato dall'IA potrebbe non essere corretto.">
              <a:extLst>
                <a:ext uri="{FF2B5EF4-FFF2-40B4-BE49-F238E27FC236}">
                  <a16:creationId xmlns:a16="http://schemas.microsoft.com/office/drawing/2014/main" id="{7531D834-A6CA-3E1D-4657-7D6D44E4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384" y="2259683"/>
              <a:ext cx="574667" cy="574667"/>
            </a:xfrm>
            <a:prstGeom prst="rect">
              <a:avLst/>
            </a:prstGeom>
          </p:spPr>
        </p:pic>
        <p:pic>
          <p:nvPicPr>
            <p:cNvPr id="8" name="Immagine 7" descr="Immagine che contiene emoticon, clipart, sorridente, cartone animato&#10;&#10;Il contenuto generato dall'IA potrebbe non essere corretto.">
              <a:extLst>
                <a:ext uri="{FF2B5EF4-FFF2-40B4-BE49-F238E27FC236}">
                  <a16:creationId xmlns:a16="http://schemas.microsoft.com/office/drawing/2014/main" id="{6E78717F-1133-7560-39DA-310B56FFF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6353" y="5081911"/>
              <a:ext cx="415480" cy="417867"/>
            </a:xfrm>
            <a:prstGeom prst="rect">
              <a:avLst/>
            </a:prstGeom>
          </p:spPr>
        </p:pic>
      </p:grpSp>
      <p:pic>
        <p:nvPicPr>
          <p:cNvPr id="9" name="Immagine 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CD2FD936-DA62-84AB-0222-85DD70D1D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1" name="Immagine 10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57A02F51-B717-99DD-C6DA-E4D00D1AD7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E8D304B1-2B77-AFBF-1AA5-BEA3F316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30</a:t>
            </a:fld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1C5549-9E99-F346-BFCA-BD4728D5B92B}"/>
              </a:ext>
            </a:extLst>
          </p:cNvPr>
          <p:cNvSpPr txBox="1"/>
          <p:nvPr/>
        </p:nvSpPr>
        <p:spPr>
          <a:xfrm>
            <a:off x="2046707" y="6078619"/>
            <a:ext cx="8173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Grafico</a:t>
            </a:r>
            <a:r>
              <a:rPr lang="it-IT" sz="2000" dirty="0"/>
              <a:t>: </a:t>
            </a:r>
            <a:r>
              <a:rPr lang="it-IT" sz="2000" dirty="0" err="1"/>
              <a:t>scatter</a:t>
            </a:r>
            <a:r>
              <a:rPr lang="it-IT" sz="2000" dirty="0"/>
              <a:t> plot che mostra gli effetti dei pesi dati alla fairness durante il training su accuratezza ed emissioni 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4B03BCD2-D1FB-0183-A164-4AFF30A75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71" y="2839274"/>
            <a:ext cx="591092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FW: </a:t>
            </a: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massima accuratezza ma emissioni alte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Aumentando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FW/VS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 emissioni scendono ma crolla l’accuratezza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sz="2000" dirty="0">
                <a:latin typeface="Arial" panose="020B0604020202020204" pitchFamily="34" charset="0"/>
              </a:rPr>
              <a:t>Necessaria una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calibrazione attenta</a:t>
            </a:r>
          </a:p>
        </p:txBody>
      </p:sp>
    </p:spTree>
    <p:extLst>
      <p:ext uri="{BB962C8B-B14F-4D97-AF65-F5344CB8AC3E}">
        <p14:creationId xmlns:p14="http://schemas.microsoft.com/office/powerpoint/2010/main" val="1240075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F1460-9A22-A1AF-9925-220A53C96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F70AB80F-E0A7-1CE0-230A-F1850097007F}"/>
              </a:ext>
            </a:extLst>
          </p:cNvPr>
          <p:cNvSpPr txBox="1"/>
          <p:nvPr/>
        </p:nvSpPr>
        <p:spPr>
          <a:xfrm>
            <a:off x="0" y="18134"/>
            <a:ext cx="12192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RQ</a:t>
            </a:r>
            <a:r>
              <a:rPr lang="it-IT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 </a:t>
            </a:r>
            <a:r>
              <a:rPr lang="it-IT" sz="3600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 Effetti del Training su Accuratezza ed Emissioni</a:t>
            </a:r>
            <a:endParaRPr lang="it-IT" sz="54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C40801-3F13-CA91-8851-E058F34E2BF5}"/>
              </a:ext>
            </a:extLst>
          </p:cNvPr>
          <p:cNvSpPr txBox="1"/>
          <p:nvPr/>
        </p:nvSpPr>
        <p:spPr>
          <a:xfrm>
            <a:off x="8166062" y="1214914"/>
            <a:ext cx="1302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FOCF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564287A1-4911-BC1D-6135-F0994F8F03B5}"/>
              </a:ext>
            </a:extLst>
          </p:cNvPr>
          <p:cNvGrpSpPr/>
          <p:nvPr/>
        </p:nvGrpSpPr>
        <p:grpSpPr>
          <a:xfrm>
            <a:off x="4981626" y="1563346"/>
            <a:ext cx="7210374" cy="4614069"/>
            <a:chOff x="6422020" y="2036127"/>
            <a:chExt cx="5842204" cy="4024351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43B6D8EC-BC85-454E-7790-221751DBC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4" b="-957"/>
            <a:stretch>
              <a:fillRect/>
            </a:stretch>
          </p:blipFill>
          <p:spPr>
            <a:xfrm>
              <a:off x="6422020" y="2188576"/>
              <a:ext cx="5769979" cy="3871902"/>
            </a:xfrm>
            <a:prstGeom prst="rect">
              <a:avLst/>
            </a:prstGeom>
          </p:spPr>
        </p:pic>
        <p:pic>
          <p:nvPicPr>
            <p:cNvPr id="23" name="Immagine 22" descr="Immagine che contiene emoticon, cartone animato, sorridente, cerchio&#10;&#10;Il contenuto generato dall'IA potrebbe non essere corretto.">
              <a:extLst>
                <a:ext uri="{FF2B5EF4-FFF2-40B4-BE49-F238E27FC236}">
                  <a16:creationId xmlns:a16="http://schemas.microsoft.com/office/drawing/2014/main" id="{96330B16-F0A6-4618-0FEC-B6FA34FEA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014" y="2036127"/>
              <a:ext cx="574667" cy="574667"/>
            </a:xfrm>
            <a:prstGeom prst="rect">
              <a:avLst/>
            </a:prstGeom>
          </p:spPr>
        </p:pic>
        <p:pic>
          <p:nvPicPr>
            <p:cNvPr id="26" name="Immagine 25" descr="Immagine che contiene emoticon, clipart, sorridente, cartone animato&#10;&#10;Il contenuto generato dall'IA potrebbe non essere corretto.">
              <a:extLst>
                <a:ext uri="{FF2B5EF4-FFF2-40B4-BE49-F238E27FC236}">
                  <a16:creationId xmlns:a16="http://schemas.microsoft.com/office/drawing/2014/main" id="{1D290512-9195-1D2A-F42D-98D3A5EF8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8744" y="5216202"/>
              <a:ext cx="415480" cy="417867"/>
            </a:xfrm>
            <a:prstGeom prst="rect">
              <a:avLst/>
            </a:prstGeom>
          </p:spPr>
        </p:pic>
      </p:grpSp>
      <p:pic>
        <p:nvPicPr>
          <p:cNvPr id="27" name="Immagine 26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901B180E-F9AE-6010-2F32-5D4CA7ED1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29" name="Immagine 28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98F7E813-A234-7EEA-770B-96A6ABAF9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30" name="Segnaposto numero diapositiva 29">
            <a:extLst>
              <a:ext uri="{FF2B5EF4-FFF2-40B4-BE49-F238E27FC236}">
                <a16:creationId xmlns:a16="http://schemas.microsoft.com/office/drawing/2014/main" id="{10167E9F-C157-B9C4-AD0A-3720934F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31</a:t>
            </a:fld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0F3FCF0-9D36-3C59-C829-0E865F6A2DD5}"/>
              </a:ext>
            </a:extLst>
          </p:cNvPr>
          <p:cNvSpPr txBox="1"/>
          <p:nvPr/>
        </p:nvSpPr>
        <p:spPr>
          <a:xfrm>
            <a:off x="2812791" y="6177415"/>
            <a:ext cx="7121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Grafico</a:t>
            </a:r>
            <a:r>
              <a:rPr lang="it-IT" sz="2000" dirty="0"/>
              <a:t>: </a:t>
            </a:r>
            <a:r>
              <a:rPr lang="it-IT" sz="2000" dirty="0" err="1"/>
              <a:t>scatter</a:t>
            </a:r>
            <a:r>
              <a:rPr lang="it-IT" sz="2000" dirty="0"/>
              <a:t> plot che mostra gli effetti dei pesi dati alla fairness durante il training su accuratezza ed emissioni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9B95E4-B5E6-926A-E4BC-EC825E920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39" y="2299430"/>
            <a:ext cx="489248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Nonparity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altLang="it-IT" sz="2000" dirty="0">
                <a:latin typeface="Arial" panose="020B0604020202020204" pitchFamily="34" charset="0"/>
              </a:rPr>
              <a:t>basse emissioni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equilibrio migliore accuratezza stabile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Underestimation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FW</a:t>
            </a:r>
            <a:r>
              <a:rPr lang="it-IT" altLang="it-IT" sz="2000" b="1" dirty="0" err="1">
                <a:latin typeface="Arial" panose="020B0604020202020204" pitchFamily="34" charset="0"/>
              </a:rPr>
              <a:t>:High</a:t>
            </a:r>
            <a:r>
              <a:rPr lang="it-IT" altLang="it-IT" sz="2000" b="1" dirty="0">
                <a:latin typeface="Arial" panose="020B0604020202020204" pitchFamily="34" charset="0"/>
              </a:rPr>
              <a:t>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peggiora emissioni senza vantaggi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Value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peggior scenario FW: High aumentano le emissioni con accuratezza nella media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0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6A275-20EC-57CA-E8B0-78C5951F8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8833F411-E45A-483A-765A-C145B6380BE1}"/>
              </a:ext>
            </a:extLst>
          </p:cNvPr>
          <p:cNvSpPr txBox="1"/>
          <p:nvPr/>
        </p:nvSpPr>
        <p:spPr>
          <a:xfrm>
            <a:off x="1744637" y="376039"/>
            <a:ext cx="870272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ea typeface="Cascadia Mono SemiBold" panose="020B0609020000020004" pitchFamily="49" charset="0"/>
                <a:cs typeface="Aharoni" panose="02010803020104030203" pitchFamily="2" charset="-79"/>
                <a:sym typeface="Questrial"/>
              </a:rPr>
              <a:t>Sostenibilità </a:t>
            </a:r>
            <a:r>
              <a:rPr lang="en-US" sz="36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ea typeface="Cascadia Mono SemiBold" panose="020B0609020000020004" pitchFamily="49" charset="0"/>
                <a:cs typeface="Aharoni" panose="02010803020104030203" pitchFamily="2" charset="-79"/>
                <a:sym typeface="Questrial"/>
              </a:rPr>
              <a:t>Ambientale</a:t>
            </a:r>
            <a:endParaRPr lang="en-US" sz="3600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ea typeface="Cascadia Mono SemiBold" panose="020B0609020000020004" pitchFamily="49" charset="0"/>
              <a:cs typeface="Aharoni" panose="02010803020104030203" pitchFamily="2" charset="-79"/>
              <a:sym typeface="Questrial"/>
            </a:endParaRPr>
          </a:p>
        </p:txBody>
      </p:sp>
      <p:pic>
        <p:nvPicPr>
          <p:cNvPr id="3" name="Immagine 2" descr="Immagine che contiene disegno, schizzo, illustrazione">
            <a:extLst>
              <a:ext uri="{FF2B5EF4-FFF2-40B4-BE49-F238E27FC236}">
                <a16:creationId xmlns:a16="http://schemas.microsoft.com/office/drawing/2014/main" id="{0E166FEE-D761-359A-AE9C-1E28F8039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1"/>
          <a:stretch>
            <a:fillRect/>
          </a:stretch>
        </p:blipFill>
        <p:spPr>
          <a:xfrm>
            <a:off x="3463289" y="4034853"/>
            <a:ext cx="5570982" cy="282314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A701C3-737D-C484-BE17-CE83BA70AE47}"/>
              </a:ext>
            </a:extLst>
          </p:cNvPr>
          <p:cNvSpPr txBox="1"/>
          <p:nvPr/>
        </p:nvSpPr>
        <p:spPr>
          <a:xfrm>
            <a:off x="1008788" y="1295620"/>
            <a:ext cx="10479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b="1" i="1" dirty="0"/>
              <a:t>«Mira a ridurre l’impatto ecologico delle tecnologie*, </a:t>
            </a:r>
          </a:p>
          <a:p>
            <a:pPr algn="ctr"/>
            <a:r>
              <a:rPr lang="it-IT" sz="2400" b="1" i="1" dirty="0"/>
              <a:t>proteggendo le risorse naturali e contrastando il cambiamento climatico.»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226D9C-206E-F27C-2C09-30783F5132AD}"/>
              </a:ext>
            </a:extLst>
          </p:cNvPr>
          <p:cNvSpPr txBox="1"/>
          <p:nvPr/>
        </p:nvSpPr>
        <p:spPr>
          <a:xfrm>
            <a:off x="0" y="283827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Trascurare la sostenibilità ambientale significa </a:t>
            </a:r>
            <a:r>
              <a:rPr lang="it-IT" sz="2400" b="1" dirty="0"/>
              <a:t>favorire</a:t>
            </a:r>
            <a:r>
              <a:rPr lang="it-IT" sz="2400" dirty="0"/>
              <a:t> </a:t>
            </a:r>
            <a:r>
              <a:rPr lang="it-IT" sz="2400" b="1" dirty="0"/>
              <a:t>inquinamento</a:t>
            </a:r>
            <a:r>
              <a:rPr lang="it-IT" sz="2400" dirty="0"/>
              <a:t>, </a:t>
            </a:r>
            <a:r>
              <a:rPr lang="it-IT" sz="2400" b="1" dirty="0"/>
              <a:t>emissioni</a:t>
            </a:r>
            <a:r>
              <a:rPr lang="it-IT" sz="2400" dirty="0"/>
              <a:t> e </a:t>
            </a:r>
            <a:r>
              <a:rPr lang="it-IT" sz="2400" b="1" dirty="0"/>
              <a:t>crisi</a:t>
            </a:r>
            <a:r>
              <a:rPr lang="it-IT" sz="2400" dirty="0"/>
              <a:t> </a:t>
            </a:r>
            <a:r>
              <a:rPr lang="it-IT" sz="2400" b="1" dirty="0"/>
              <a:t>climatica</a:t>
            </a:r>
            <a:r>
              <a:rPr lang="it-IT" sz="2400" dirty="0"/>
              <a:t>, a scapito degli ecosistemi e della salute umana.</a:t>
            </a:r>
          </a:p>
        </p:txBody>
      </p:sp>
      <p:pic>
        <p:nvPicPr>
          <p:cNvPr id="8" name="Immagine 7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5CFD451A-88D2-EEA6-30B3-93443974D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9" name="Immagine 8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B74B7ABA-D27F-447E-4095-1C4C76556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1AE7132-7D60-8968-4F9E-AABA23D45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0AF0DD-9B61-75A0-A51C-E842BBF3991F}"/>
              </a:ext>
            </a:extLst>
          </p:cNvPr>
          <p:cNvSpPr txBox="1"/>
          <p:nvPr/>
        </p:nvSpPr>
        <p:spPr>
          <a:xfrm>
            <a:off x="7704222" y="4242474"/>
            <a:ext cx="4628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*L’ AI contribuisce al 4% della CO₂ mondiale, il doppio del traffico aereo.</a:t>
            </a:r>
          </a:p>
        </p:txBody>
      </p:sp>
    </p:spTree>
    <p:extLst>
      <p:ext uri="{BB962C8B-B14F-4D97-AF65-F5344CB8AC3E}">
        <p14:creationId xmlns:p14="http://schemas.microsoft.com/office/powerpoint/2010/main" val="294260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E89C4-7F9C-B143-1C25-61102AD4A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6AC74A5A-3D59-92FF-5E50-4F8B2A78809E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Recommender systems</a:t>
            </a:r>
            <a:endParaRPr lang="it-IT" sz="3600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3F0771-D93D-EAA6-9EB1-120B61EC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78" y="1148847"/>
            <a:ext cx="115362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2400" b="1" i="1" dirty="0"/>
              <a:t>A</a:t>
            </a:r>
            <a:r>
              <a:rPr kumimoji="0" lang="it-IT" altLang="it-IT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lgoritmi che suggeriscono</a:t>
            </a:r>
            <a:r>
              <a:rPr lang="it-IT" altLang="it-IT" sz="2400" b="1" i="1" dirty="0"/>
              <a:t> agli utenti</a:t>
            </a:r>
            <a:r>
              <a:rPr kumimoji="0" lang="it-IT" altLang="it-IT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contenuti o prodotti che potrebbero essere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affini ai loro interessi, analizzando le loro preferenze e comportamenti passati.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F8A5B2D-8E4D-B7BA-9D72-CE0525E2D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54" y="2304496"/>
            <a:ext cx="93568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Aiutano a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scoprire nuovi prodotti </a:t>
            </a:r>
            <a:r>
              <a:rPr kumimoji="0" lang="it-IT" altLang="it-I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contenuti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Rendono più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facile scegliere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 migliaia di opzioni.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Personalizzano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l’esperienza dell’utente.</a:t>
            </a:r>
          </a:p>
        </p:txBody>
      </p:sp>
      <p:pic>
        <p:nvPicPr>
          <p:cNvPr id="10" name="Immagine 9" descr="Immagine che contiene Carattere, testo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6DB42D12-2BDF-E5DC-D4DA-85B5CE3AC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61" y="4387988"/>
            <a:ext cx="2592117" cy="126568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18EB3C-0A4B-9E2E-7788-A7BAD0A0110B}"/>
              </a:ext>
            </a:extLst>
          </p:cNvPr>
          <p:cNvSpPr txBox="1"/>
          <p:nvPr/>
        </p:nvSpPr>
        <p:spPr>
          <a:xfrm>
            <a:off x="637555" y="5773273"/>
            <a:ext cx="3456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🎬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Netflix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suggerisce film e serie TV.</a:t>
            </a:r>
          </a:p>
        </p:txBody>
      </p:sp>
      <p:pic>
        <p:nvPicPr>
          <p:cNvPr id="13" name="Immagine 12" descr="Immagine che contiene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305FECE-48E0-C10F-A255-11D268E53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25" y="4260364"/>
            <a:ext cx="2505343" cy="140925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1C6AF9C-3845-83B6-FF0D-717BB7651FC1}"/>
              </a:ext>
            </a:extLst>
          </p:cNvPr>
          <p:cNvSpPr txBox="1"/>
          <p:nvPr/>
        </p:nvSpPr>
        <p:spPr>
          <a:xfrm>
            <a:off x="4177844" y="5773274"/>
            <a:ext cx="3836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🛒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consiglia l’acquisto di prodotti.</a:t>
            </a:r>
          </a:p>
        </p:txBody>
      </p:sp>
      <p:pic>
        <p:nvPicPr>
          <p:cNvPr id="16" name="Immagine 15" descr="Immagine che contiene Elementi grafici, grafica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73C80E57-9647-A58D-42F7-AD7AA85FF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41" y="4418325"/>
            <a:ext cx="2196169" cy="123534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6D007FC-7F2F-FE0E-0965-17A096359657}"/>
              </a:ext>
            </a:extLst>
          </p:cNvPr>
          <p:cNvSpPr txBox="1"/>
          <p:nvPr/>
        </p:nvSpPr>
        <p:spPr>
          <a:xfrm>
            <a:off x="8097513" y="5773272"/>
            <a:ext cx="387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🎵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Spotify</a:t>
            </a:r>
            <a:r>
              <a:rPr kumimoji="0" lang="it-IT" altLang="it-IT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propone playlist personalizzate.</a:t>
            </a:r>
          </a:p>
        </p:txBody>
      </p:sp>
      <p:pic>
        <p:nvPicPr>
          <p:cNvPr id="18" name="Immagine 17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F1D27E53-2633-C41D-4D5C-E5E447A8A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9" name="Immagine 18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638B2034-53EB-3CE9-AE50-119B75DBC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E50B3F74-C673-3ADC-61C9-689FAA0B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977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77691278-0067-3C93-4AC9-A7F2F2EE98ED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Fairness nei Recommender Systems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466698-6F0A-91C7-2D0F-4EE32E46CDFF}"/>
              </a:ext>
            </a:extLst>
          </p:cNvPr>
          <p:cNvSpPr txBox="1"/>
          <p:nvPr/>
        </p:nvSpPr>
        <p:spPr>
          <a:xfrm>
            <a:off x="685222" y="1494589"/>
            <a:ext cx="10821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i="1" dirty="0"/>
              <a:t> «Proprietà di prendere decisioni e generare suggerimenti in modo giusto, imparziale e non discriminatorio, rispettando l’equità tra utenti e tra gruppi.»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52DF94-C930-176B-DDD8-7349D8EEC5F9}"/>
              </a:ext>
            </a:extLst>
          </p:cNvPr>
          <p:cNvSpPr txBox="1"/>
          <p:nvPr/>
        </p:nvSpPr>
        <p:spPr>
          <a:xfrm>
            <a:off x="360218" y="2915538"/>
            <a:ext cx="1064196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Perché è fondamentale?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000" dirty="0"/>
              <a:t>Dati o modelli possono contenere </a:t>
            </a:r>
            <a:r>
              <a:rPr lang="it-IT" sz="2000" b="1" i="1" dirty="0"/>
              <a:t>bias</a:t>
            </a:r>
            <a:r>
              <a:rPr lang="it-IT" sz="2000" dirty="0"/>
              <a:t> = rischio di amplificare la discriminazione;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000" dirty="0"/>
              <a:t>Garantisce giustizia e inclusione;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000" dirty="0"/>
              <a:t>Aumenta la fiducia degli utenti nel sistema.</a:t>
            </a:r>
          </a:p>
        </p:txBody>
      </p:sp>
      <p:pic>
        <p:nvPicPr>
          <p:cNvPr id="18" name="Immagine 17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76B95C8D-586A-EF10-0E69-3653B008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9" name="Immagine 18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4B25AEE1-8CA6-008F-C921-C0C11C43E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9CDA5A43-FE67-1F5D-DF29-5580C190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670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944C56C9-4C8A-8686-2F7D-579BD0F51100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Domande di Ricerca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4EA8D24-50B5-5B8B-F30D-1D723B078046}"/>
              </a:ext>
            </a:extLst>
          </p:cNvPr>
          <p:cNvSpPr txBox="1"/>
          <p:nvPr/>
        </p:nvSpPr>
        <p:spPr>
          <a:xfrm>
            <a:off x="307108" y="1413063"/>
            <a:ext cx="1157778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3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RQ1</a:t>
            </a:r>
            <a:r>
              <a:rPr lang="it-IT" sz="3200" b="1" dirty="0"/>
              <a:t> </a:t>
            </a:r>
            <a:r>
              <a:rPr lang="it-IT" sz="3200" dirty="0">
                <a:solidFill>
                  <a:schemeClr val="tx2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it-IT" sz="3200" dirty="0">
                <a:sym typeface="Wingdings" panose="05000000000000000000" pitchFamily="2" charset="2"/>
              </a:rPr>
              <a:t> </a:t>
            </a:r>
            <a:r>
              <a:rPr lang="it-IT" sz="3200" dirty="0"/>
              <a:t>È possibile delineare un trade-off tra accuratezza, fairness e sostenibilità ambientale nei RS?</a:t>
            </a:r>
          </a:p>
          <a:p>
            <a:endParaRPr lang="it-IT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3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RQ2</a:t>
            </a:r>
            <a:r>
              <a:rPr lang="it-IT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it-IT" sz="3200" dirty="0">
                <a:solidFill>
                  <a:schemeClr val="tx2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it-IT" sz="3200" dirty="0"/>
              <a:t> Qual è l’impatto del training nei Recommender Systems su fairness e sostenibilità ambientale?</a:t>
            </a:r>
          </a:p>
          <a:p>
            <a:endParaRPr lang="it-IT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3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RQ3</a:t>
            </a:r>
            <a:r>
              <a:rPr lang="it-IT" sz="3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it-IT" sz="3200" dirty="0">
                <a:solidFill>
                  <a:schemeClr val="tx2">
                    <a:lumMod val="90000"/>
                    <a:lumOff val="1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it-IT" sz="3200" dirty="0"/>
              <a:t>Qual è l’impatto del training nei Recommender Systems su accuratezza e sostenibilità ambientale?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EB0AF746-B95D-B2C0-B511-0979FB4FB415}"/>
              </a:ext>
            </a:extLst>
          </p:cNvPr>
          <p:cNvSpPr/>
          <p:nvPr/>
        </p:nvSpPr>
        <p:spPr>
          <a:xfrm>
            <a:off x="8447971" y="4636313"/>
            <a:ext cx="7488058" cy="7683641"/>
          </a:xfrm>
          <a:custGeom>
            <a:avLst/>
            <a:gdLst/>
            <a:ahLst/>
            <a:cxnLst/>
            <a:rect l="l" t="t" r="r" b="b"/>
            <a:pathLst>
              <a:path w="11232087" h="11525462">
                <a:moveTo>
                  <a:pt x="0" y="0"/>
                </a:moveTo>
                <a:lnTo>
                  <a:pt x="11232087" y="0"/>
                </a:lnTo>
                <a:lnTo>
                  <a:pt x="11232087" y="11525462"/>
                </a:lnTo>
                <a:lnTo>
                  <a:pt x="0" y="1152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80AF361A-48CF-AD15-9A7F-BAD200C9C12F}"/>
              </a:ext>
            </a:extLst>
          </p:cNvPr>
          <p:cNvSpPr/>
          <p:nvPr/>
        </p:nvSpPr>
        <p:spPr>
          <a:xfrm>
            <a:off x="-311347" y="-4320193"/>
            <a:ext cx="5587319" cy="5733256"/>
          </a:xfrm>
          <a:custGeom>
            <a:avLst/>
            <a:gdLst/>
            <a:ahLst/>
            <a:cxnLst/>
            <a:rect l="l" t="t" r="r" b="b"/>
            <a:pathLst>
              <a:path w="8380978" h="8599884">
                <a:moveTo>
                  <a:pt x="0" y="0"/>
                </a:moveTo>
                <a:lnTo>
                  <a:pt x="8380978" y="0"/>
                </a:lnTo>
                <a:lnTo>
                  <a:pt x="8380978" y="8599884"/>
                </a:lnTo>
                <a:lnTo>
                  <a:pt x="0" y="8599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pic>
        <p:nvPicPr>
          <p:cNvPr id="9" name="Immagine 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5F243B01-79D5-8BA6-ABCC-88C0650E1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0" name="Immagine 9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35745251-8592-AB50-CA5B-525A963BF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A8B68DB-D0CD-2C32-CB78-89C3B90B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164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E2C08C3C-B2F2-31E3-B7E4-FF1972231055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Dataset e Framework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FCB08E-81ED-66C7-AA33-E9BDB24BC4AD}"/>
              </a:ext>
            </a:extLst>
          </p:cNvPr>
          <p:cNvSpPr txBox="1"/>
          <p:nvPr/>
        </p:nvSpPr>
        <p:spPr>
          <a:xfrm>
            <a:off x="480291" y="342900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 dirty="0"/>
              <a:t> MovieLens_1M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58FF4F-6970-B349-EE67-C8FF4D1AD634}"/>
              </a:ext>
            </a:extLst>
          </p:cNvPr>
          <p:cNvSpPr txBox="1"/>
          <p:nvPr/>
        </p:nvSpPr>
        <p:spPr>
          <a:xfrm>
            <a:off x="480291" y="1304637"/>
            <a:ext cx="79617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 dirty="0" err="1"/>
              <a:t>RecBole-FairRec</a:t>
            </a:r>
            <a:r>
              <a:rPr lang="it-IT" sz="2800" dirty="0"/>
              <a:t> → Addestramento dei modelli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 dirty="0" err="1"/>
              <a:t>CodeCarbon</a:t>
            </a:r>
            <a:r>
              <a:rPr lang="it-IT" sz="2800" dirty="0"/>
              <a:t> → Calcolo delle emissioni di CO₂</a:t>
            </a:r>
          </a:p>
        </p:txBody>
      </p:sp>
      <p:pic>
        <p:nvPicPr>
          <p:cNvPr id="9" name="Immagine 8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848BFC51-9C51-1440-FEFF-D12042178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10" name="Immagine 9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FF422DAD-AE97-CE68-1B2D-7CA9D90DB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2099A70-7868-8039-C99B-BD3B6ED7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8</a:t>
            </a:fld>
            <a:endParaRPr lang="it-IT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E1D22B22-376F-5CCC-62FC-E5570945B49F}"/>
              </a:ext>
            </a:extLst>
          </p:cNvPr>
          <p:cNvSpPr/>
          <p:nvPr/>
        </p:nvSpPr>
        <p:spPr>
          <a:xfrm>
            <a:off x="8034931" y="2403285"/>
            <a:ext cx="7488058" cy="7683641"/>
          </a:xfrm>
          <a:custGeom>
            <a:avLst/>
            <a:gdLst/>
            <a:ahLst/>
            <a:cxnLst/>
            <a:rect l="l" t="t" r="r" b="b"/>
            <a:pathLst>
              <a:path w="11232087" h="11525462">
                <a:moveTo>
                  <a:pt x="0" y="0"/>
                </a:moveTo>
                <a:lnTo>
                  <a:pt x="11232087" y="0"/>
                </a:lnTo>
                <a:lnTo>
                  <a:pt x="11232087" y="11525462"/>
                </a:lnTo>
                <a:lnTo>
                  <a:pt x="0" y="1152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16BB9411-5333-3B5C-518D-BC585D26CB09}"/>
              </a:ext>
            </a:extLst>
          </p:cNvPr>
          <p:cNvSpPr/>
          <p:nvPr/>
        </p:nvSpPr>
        <p:spPr>
          <a:xfrm>
            <a:off x="-94432" y="-4174326"/>
            <a:ext cx="5587319" cy="5733256"/>
          </a:xfrm>
          <a:custGeom>
            <a:avLst/>
            <a:gdLst/>
            <a:ahLst/>
            <a:cxnLst/>
            <a:rect l="l" t="t" r="r" b="b"/>
            <a:pathLst>
              <a:path w="8380978" h="8599884">
                <a:moveTo>
                  <a:pt x="0" y="0"/>
                </a:moveTo>
                <a:lnTo>
                  <a:pt x="8380978" y="0"/>
                </a:lnTo>
                <a:lnTo>
                  <a:pt x="8380978" y="8599884"/>
                </a:lnTo>
                <a:lnTo>
                  <a:pt x="0" y="859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388952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A4586-5CFE-A545-0E40-C33752520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B736A53E-958D-01DD-9E89-C31DD928755C}"/>
              </a:ext>
            </a:extLst>
          </p:cNvPr>
          <p:cNvSpPr txBox="1"/>
          <p:nvPr/>
        </p:nvSpPr>
        <p:spPr>
          <a:xfrm>
            <a:off x="1075518" y="350639"/>
            <a:ext cx="1004096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it-IT" sz="36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RecBole</a:t>
            </a:r>
            <a:r>
              <a:rPr lang="it-IT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</a:t>
            </a:r>
            <a:r>
              <a:rPr lang="it-IT" sz="36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FairRec</a:t>
            </a:r>
            <a:endParaRPr lang="it-IT" sz="3600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7CC1CF-48F5-C1C5-1A12-77B5CDD61DD0}"/>
              </a:ext>
            </a:extLst>
          </p:cNvPr>
          <p:cNvSpPr txBox="1"/>
          <p:nvPr/>
        </p:nvSpPr>
        <p:spPr>
          <a:xfrm>
            <a:off x="0" y="1586922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>
              <a:solidFill>
                <a:schemeClr val="tx2">
                  <a:lumMod val="90000"/>
                  <a:lumOff val="1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/>
              <a:t>Libreria modulare e estensibile in </a:t>
            </a:r>
            <a:r>
              <a:rPr lang="it-IT" sz="2400" b="1" dirty="0" err="1"/>
              <a:t>PyTorch</a:t>
            </a:r>
            <a:r>
              <a:rPr lang="it-IT" sz="2400" dirty="0"/>
              <a:t>, per testare algoritmi di raccomandazione;</a:t>
            </a:r>
          </a:p>
          <a:p>
            <a:endParaRPr lang="it-IT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dirty="0"/>
              <a:t>modelli </a:t>
            </a:r>
            <a:r>
              <a:rPr lang="it-IT" sz="2400" b="1" dirty="0"/>
              <a:t>fairness-</a:t>
            </a:r>
            <a:r>
              <a:rPr lang="it-IT" sz="2400" b="1" dirty="0" err="1"/>
              <a:t>aware</a:t>
            </a:r>
            <a:r>
              <a:rPr lang="it-IT" sz="2400" b="1" dirty="0"/>
              <a:t> </a:t>
            </a:r>
            <a:r>
              <a:rPr lang="it-IT" sz="2400" dirty="0"/>
              <a:t>allo</a:t>
            </a:r>
            <a:r>
              <a:rPr lang="it-IT" sz="2400" b="1" dirty="0"/>
              <a:t> stato dell’arte</a:t>
            </a:r>
            <a:r>
              <a:rPr lang="it-IT" sz="2400" dirty="0"/>
              <a:t>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400" b="1" dirty="0"/>
              <a:t>metriche specifiche </a:t>
            </a:r>
            <a:r>
              <a:rPr lang="it-IT" sz="2400" dirty="0"/>
              <a:t>per la </a:t>
            </a:r>
            <a:r>
              <a:rPr lang="it-IT" sz="2400" b="1" dirty="0"/>
              <a:t>fairness.</a:t>
            </a:r>
          </a:p>
        </p:txBody>
      </p:sp>
      <p:pic>
        <p:nvPicPr>
          <p:cNvPr id="6" name="Immagine 5" descr="Immagine che contiene testo, simbolo, emblema, Carattere&#10;&#10;Il contenuto generato dall'IA potrebbe non essere corretto.">
            <a:extLst>
              <a:ext uri="{FF2B5EF4-FFF2-40B4-BE49-F238E27FC236}">
                <a16:creationId xmlns:a16="http://schemas.microsoft.com/office/drawing/2014/main" id="{9A824BD8-E6D1-3817-8771-841BC384C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4" y="6245106"/>
            <a:ext cx="1597543" cy="473709"/>
          </a:xfrm>
          <a:prstGeom prst="rect">
            <a:avLst/>
          </a:prstGeom>
        </p:spPr>
      </p:pic>
      <p:pic>
        <p:nvPicPr>
          <p:cNvPr id="7" name="Immagine 6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7B1FDD1E-3431-05E8-4A0C-64A99435A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181" y="6177415"/>
            <a:ext cx="1100681" cy="609090"/>
          </a:xfrm>
          <a:prstGeom prst="rect">
            <a:avLst/>
          </a:prstGeom>
        </p:spPr>
      </p:pic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1A97F46E-B8CF-7DD2-C19B-8AA07945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8D46-C713-4B31-AA63-B8DAAF539C77}" type="slidenum">
              <a:rPr lang="it-IT" smtClean="0"/>
              <a:t>9</a:t>
            </a:fld>
            <a:endParaRPr lang="it-IT"/>
          </a:p>
        </p:txBody>
      </p:sp>
      <p:pic>
        <p:nvPicPr>
          <p:cNvPr id="10" name="Immagine 9" descr="Immagine che contiene Carattere, Elementi grafici, logo, testo&#10;&#10;Il contenuto generato dall'IA potrebbe non essere corretto.">
            <a:extLst>
              <a:ext uri="{FF2B5EF4-FFF2-40B4-BE49-F238E27FC236}">
                <a16:creationId xmlns:a16="http://schemas.microsoft.com/office/drawing/2014/main" id="{E34C42FF-5A07-70AA-AFBF-A53396B83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59" y="4652211"/>
            <a:ext cx="618108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15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8E8CD8272ECF4EA35616E40FE88380" ma:contentTypeVersion="15" ma:contentTypeDescription="Creare un nuovo documento." ma:contentTypeScope="" ma:versionID="ee53d4066d51fe35b5996da4020ea70e">
  <xsd:schema xmlns:xsd="http://www.w3.org/2001/XMLSchema" xmlns:xs="http://www.w3.org/2001/XMLSchema" xmlns:p="http://schemas.microsoft.com/office/2006/metadata/properties" xmlns:ns3="3f6e12ee-82da-4740-b373-0220676c5a09" xmlns:ns4="f985ddb5-4abd-40f2-8a89-f35b5c41f849" targetNamespace="http://schemas.microsoft.com/office/2006/metadata/properties" ma:root="true" ma:fieldsID="be41d19476573bf121ae01d2c9b10be4" ns3:_="" ns4:_="">
    <xsd:import namespace="3f6e12ee-82da-4740-b373-0220676c5a09"/>
    <xsd:import namespace="f985ddb5-4abd-40f2-8a89-f35b5c41f8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6e12ee-82da-4740-b373-0220676c5a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85ddb5-4abd-40f2-8a89-f35b5c41f84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f6e12ee-82da-4740-b373-0220676c5a0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86AD7C-7CEC-4652-87B6-C6B4E46F2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6e12ee-82da-4740-b373-0220676c5a09"/>
    <ds:schemaRef ds:uri="f985ddb5-4abd-40f2-8a89-f35b5c41f8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E39F04-1AD8-4F02-AD8D-2FC14C599495}">
  <ds:schemaRefs>
    <ds:schemaRef ds:uri="http://purl.org/dc/elements/1.1/"/>
    <ds:schemaRef ds:uri="http://schemas.microsoft.com/office/infopath/2007/PartnerControls"/>
    <ds:schemaRef ds:uri="http://purl.org/dc/terms/"/>
    <ds:schemaRef ds:uri="3f6e12ee-82da-4740-b373-0220676c5a09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f985ddb5-4abd-40f2-8a89-f35b5c41f849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0DD49D0-FD9E-4E08-8724-CB808358E8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2024</Words>
  <Application>Microsoft Office PowerPoint</Application>
  <PresentationFormat>Widescreen</PresentationFormat>
  <Paragraphs>364</Paragraphs>
  <Slides>31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9" baseType="lpstr">
      <vt:lpstr>Aharoni</vt:lpstr>
      <vt:lpstr>Aptos</vt:lpstr>
      <vt:lpstr>Aptos Display</vt:lpstr>
      <vt:lpstr>Arial</vt:lpstr>
      <vt:lpstr>Cambria Math</vt:lpstr>
      <vt:lpstr>Neue Machina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FRANCO ANDREA</dc:creator>
  <cp:lastModifiedBy>FRANCO ANDREA</cp:lastModifiedBy>
  <cp:revision>23</cp:revision>
  <dcterms:created xsi:type="dcterms:W3CDTF">2025-07-05T13:10:19Z</dcterms:created>
  <dcterms:modified xsi:type="dcterms:W3CDTF">2025-07-14T14:40:59Z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0x010100658E8CD8272ECF4EA35616E40FE88380</vt:lpwstr>
  </property>
</Properties>
</file>